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8" r:id="rId3"/>
    <p:sldId id="259" r:id="rId4"/>
    <p:sldId id="292" r:id="rId5"/>
    <p:sldId id="297" r:id="rId6"/>
    <p:sldId id="289" r:id="rId7"/>
    <p:sldId id="287" r:id="rId8"/>
    <p:sldId id="300" r:id="rId9"/>
    <p:sldId id="301" r:id="rId10"/>
    <p:sldId id="283" r:id="rId11"/>
    <p:sldId id="304" r:id="rId12"/>
    <p:sldId id="269" r:id="rId13"/>
    <p:sldId id="303" r:id="rId14"/>
    <p:sldId id="264" r:id="rId15"/>
    <p:sldId id="267" r:id="rId16"/>
    <p:sldId id="295" r:id="rId17"/>
    <p:sldId id="302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8C43-A756-41C4-B59F-1A68E4BC2B6B}" type="datetimeFigureOut">
              <a:rPr lang="es-ES" smtClean="0"/>
              <a:pPr/>
              <a:t>01/02/2017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0B0C-5BFA-4949-8E05-D0F7B0693C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7883-07BA-4463-9B0B-64571F527E41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656E0D-AD2E-4950-B764-DB3665FDDB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DC76-A406-42E0-9885-D9FB4A7C3881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9453-B507-4F8B-9FB6-F52FD9C9A8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114B-2D25-4204-907C-2CEAD0639F5D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3143-6A81-4422-9BE3-054699C18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13B0-9A79-4D60-9F44-E7664D7DE095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5F15-860F-4DBC-A599-16830B114A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2E4A-19DC-4CF5-B053-145D04022C2F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A747-5D04-4EDF-9576-37D655478F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943D-9CB4-45E2-A3B7-FFCEE525F651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D73E-D27B-47CB-9635-3D01D7287C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5F04-40C7-4A9E-A6F2-B53D688AA134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A753-A567-4D60-91BA-5614B3559B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7F08-3BB0-4BAA-A696-7E891CFBD56A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7308-B038-4D39-A385-7156C6506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0932-8022-4BBE-99C5-C74DBA0488C5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7700-7462-488F-9ABD-8EC7A64DE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5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A4C5-ED35-4B12-991D-677F87A89979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DCC0-5D4C-4403-B428-F64D7AFA1E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0191-3870-4571-93FE-14F507331991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3C27-DB09-4A0C-A973-60FAD1DB7E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6F97489-E088-4A38-9EE0-0901FCA8B272}" type="datetimeFigureOut">
              <a:rPr lang="es-ES"/>
              <a:pPr>
                <a:defRPr/>
              </a:pPr>
              <a:t>01/02/2017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67FDED7-B595-4D03-9B37-D67BDB44D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13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ntallasamigas.net/SaferIntenetDay-App-Videogame-SmartPrivial/" TargetMode="External"/><Relationship Id="rId4" Type="http://schemas.openxmlformats.org/officeDocument/2006/relationships/hyperlink" Target="http://www.redessocialessegura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WSrdaKYwtw&amp;feature=related" TargetMode="External"/><Relationship Id="rId3" Type="http://schemas.openxmlformats.org/officeDocument/2006/relationships/hyperlink" Target="http://www.youtube.com/watch?v=_VAgyuNjnoY&amp;feature=related" TargetMode="External"/><Relationship Id="rId7" Type="http://schemas.openxmlformats.org/officeDocument/2006/relationships/hyperlink" Target="http://www.youtube.com/watch?v=C8PQg0D_-7s&amp;feature=relate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_q-HJQe4rM&amp;feature=fvwrel" TargetMode="External"/><Relationship Id="rId5" Type="http://schemas.openxmlformats.org/officeDocument/2006/relationships/hyperlink" Target="http://www.youtube.com/watch?v=XASJM7K9EEo&amp;feature=related" TargetMode="External"/><Relationship Id="rId4" Type="http://schemas.openxmlformats.org/officeDocument/2006/relationships/hyperlink" Target="https://www.youtube.com/watch?v=NR279FlzD4s" TargetMode="External"/><Relationship Id="rId9" Type="http://schemas.openxmlformats.org/officeDocument/2006/relationships/hyperlink" Target="https://www.youtube.com/watch?v=cvaOIyHB4eE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NAzeh55Z2Q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www.youtube.com/watch?v=xvlYGc8glY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enoteladen.es/" TargetMode="External"/><Relationship Id="rId5" Type="http://schemas.openxmlformats.org/officeDocument/2006/relationships/hyperlink" Target="http://entrepasillosyaulas.blogspot.com.es/2013/04/atencion-al-abuso-de-internet-por-los.html" TargetMode="External"/><Relationship Id="rId4" Type="http://schemas.openxmlformats.org/officeDocument/2006/relationships/hyperlink" Target="http://www.youtube.com/watch?v=8I1N-6VAymk&amp;feature=relmf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1sK1WX2LA" TargetMode="External"/><Relationship Id="rId3" Type="http://schemas.openxmlformats.org/officeDocument/2006/relationships/hyperlink" Target="https://www.youtube.com/watch?v=a1FHxO-i1B8&amp;feature=relmfu" TargetMode="External"/><Relationship Id="rId7" Type="http://schemas.openxmlformats.org/officeDocument/2006/relationships/hyperlink" Target="http://www.youtube.com/watch?v=9bgdOuBn4Q4" TargetMode="External"/><Relationship Id="rId2" Type="http://schemas.openxmlformats.org/officeDocument/2006/relationships/hyperlink" Target="http://www.youtube.com/watch?v=E3Z6f-KIIQ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X4WjDr5XcM&amp;list=PLC186BF9FE0418ED2&amp;index=3&amp;feature=plpp_video" TargetMode="External"/><Relationship Id="rId5" Type="http://schemas.openxmlformats.org/officeDocument/2006/relationships/hyperlink" Target="http://www.youtube.com/watch?v=G-elE1M89vQ&amp;feature=related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youtube.com/watch?v=dOu3YZWeVYI&amp;feature=related" TargetMode="External"/><Relationship Id="rId9" Type="http://schemas.openxmlformats.org/officeDocument/2006/relationships/hyperlink" Target="http://mediacionyviolencia.com.ar/bullying-y-cyberbullying-que-pasa-en-la-red-social-ask-fm-atenc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Subtítulo"/>
          <p:cNvSpPr>
            <a:spLocks noGrp="1"/>
          </p:cNvSpPr>
          <p:nvPr>
            <p:ph type="subTitle" idx="1"/>
          </p:nvPr>
        </p:nvSpPr>
        <p:spPr>
          <a:xfrm>
            <a:off x="539750" y="3573463"/>
            <a:ext cx="3671888" cy="2747962"/>
          </a:xfrm>
        </p:spPr>
        <p:txBody>
          <a:bodyPr/>
          <a:lstStyle/>
          <a:p>
            <a:pPr eaLnBrk="1" hangingPunct="1"/>
            <a:r>
              <a:rPr lang="es-ES" smtClean="0"/>
              <a:t>Sergio Carretero Galindo</a:t>
            </a:r>
          </a:p>
          <a:p>
            <a:pPr eaLnBrk="1" hangingPunct="1"/>
            <a:r>
              <a:rPr lang="es-ES" smtClean="0"/>
              <a:t>Orientador educativo</a:t>
            </a:r>
          </a:p>
          <a:p>
            <a:pPr eaLnBrk="1" hangingPunct="1"/>
            <a:r>
              <a:rPr lang="es-ES" smtClean="0"/>
              <a:t>Consejería de Educación de Castilla-La Mancha</a:t>
            </a:r>
          </a:p>
        </p:txBody>
      </p:sp>
      <p:sp>
        <p:nvSpPr>
          <p:cNvPr id="6147" name="1 Título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s-ES" smtClean="0"/>
              <a:t>USO SEGURO DE INTERNET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3716338"/>
            <a:ext cx="3944938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796950"/>
          </a:xfrm>
        </p:spPr>
        <p:txBody>
          <a:bodyPr/>
          <a:lstStyle/>
          <a:p>
            <a:pPr eaLnBrk="1" hangingPunct="1"/>
            <a:r>
              <a:rPr lang="es-ES" dirty="0" smtClean="0"/>
              <a:t>Fotos, comentarios, videos…</a:t>
            </a:r>
          </a:p>
        </p:txBody>
      </p:sp>
      <p:sp>
        <p:nvSpPr>
          <p:cNvPr id="11267" name="5 Marcador de contenido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772400" cy="252028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" dirty="0" smtClean="0"/>
              <a:t>La mayor parte del alumnado, suben fotos o videos, </a:t>
            </a:r>
            <a:r>
              <a:rPr lang="es-ES" b="1" dirty="0" smtClean="0"/>
              <a:t>sin permiso </a:t>
            </a:r>
            <a:r>
              <a:rPr lang="es-ES" dirty="0" smtClean="0"/>
              <a:t>de los demás, y pueden experimentar </a:t>
            </a:r>
            <a:r>
              <a:rPr lang="es-ES" b="1" dirty="0" smtClean="0"/>
              <a:t>arrepentimientos o molestias. ¿Puede ser un delito?</a:t>
            </a:r>
          </a:p>
          <a:p>
            <a:pPr eaLnBrk="1" hangingPunct="1"/>
            <a:r>
              <a:rPr lang="es-ES" b="1" dirty="0" smtClean="0"/>
              <a:t>Sí,  no se pueden publicar fotos de menores sin el consentimiento paterno, si te denuncian puedes pagar </a:t>
            </a:r>
            <a:r>
              <a:rPr lang="es-ES" dirty="0" smtClean="0"/>
              <a:t>(menores o padres) indemnizaciones o incluso tener </a:t>
            </a:r>
            <a:r>
              <a:rPr lang="es-ES" b="1" dirty="0" smtClean="0"/>
              <a:t>penas de cárcel.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87528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Proceso"/>
          <p:cNvSpPr/>
          <p:nvPr/>
        </p:nvSpPr>
        <p:spPr>
          <a:xfrm>
            <a:off x="1403648" y="5013176"/>
            <a:ext cx="6912768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COMPORTAMIENTOS QUE SE DEBEN EVITAR: Permitir la falsa percepción de que las acciones en Internet no son tan dañinas como las que se hacen cara a cara.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72816"/>
            <a:ext cx="8601075" cy="50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1" y="189364"/>
            <a:ext cx="7718305" cy="25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894946" y="1196752"/>
            <a:ext cx="2987824" cy="5355312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Los dos niños </a:t>
            </a:r>
            <a:r>
              <a:rPr lang="es-ES" b="1" dirty="0" smtClean="0"/>
              <a:t>fueron condenados por el Juzgado de Menores número 3 de Alicante</a:t>
            </a:r>
            <a:r>
              <a:rPr lang="es-ES" dirty="0" smtClean="0"/>
              <a:t> en marzo de 2016 por un delito de trato degradante. El juez les impuso nueve meses de tareas socioeducativas, entre 20 y 40 días de trabajos en beneficio de la comunidad y la obligación de pagar a la víctima una indemnización de 2.828 euros, cantidad a la que tendrían que hacer frente sus padres como responsables civiles directos.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27584" y="1340768"/>
            <a:ext cx="4572000" cy="452431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s-ES" dirty="0"/>
              <a:t>Los hechos </a:t>
            </a:r>
            <a:r>
              <a:rPr lang="es-ES" b="1" dirty="0"/>
              <a:t>sucedieron en mayo de 2014</a:t>
            </a:r>
            <a:r>
              <a:rPr lang="es-ES" dirty="0"/>
              <a:t> cuando los dos chicos escribieron en el grupo del que formaban parte otros compañeros de clase mensajes contra la víctima del tipo “pasa foto culo</a:t>
            </a:r>
            <a:r>
              <a:rPr lang="es-ES" dirty="0" smtClean="0"/>
              <a:t>” y otras cosas </a:t>
            </a:r>
            <a:r>
              <a:rPr lang="es-ES" smtClean="0"/>
              <a:t>más fuertes, </a:t>
            </a:r>
            <a:r>
              <a:rPr lang="es-ES" dirty="0"/>
              <a:t>sin el consentimiento de la menor aludida y con insinuaciones y referencias de contenido sexual, en algún caso con carácter vejatorio y humillante.</a:t>
            </a:r>
          </a:p>
          <a:p>
            <a:r>
              <a:rPr lang="es-ES" b="1" dirty="0"/>
              <a:t>La niña se dio de baja del grupo pero a las pocas horas la volvieron a agregar</a:t>
            </a:r>
            <a:r>
              <a:rPr lang="es-ES" dirty="0"/>
              <a:t>. En esta ocasión, los dos chicos hicieron alusión a su color de pelo y uno de ellos colgó un audio, grabado por una tercera persona, en el que se escuchaba la palabra “putilla”.</a:t>
            </a:r>
          </a:p>
        </p:txBody>
      </p:sp>
    </p:spTree>
    <p:extLst>
      <p:ext uri="{BB962C8B-B14F-4D97-AF65-F5344CB8AC3E}">
        <p14:creationId xmlns:p14="http://schemas.microsoft.com/office/powerpoint/2010/main" val="29999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0"/>
            <a:ext cx="25669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6610350" cy="1012825"/>
          </a:xfrm>
        </p:spPr>
        <p:txBody>
          <a:bodyPr/>
          <a:lstStyle/>
          <a:p>
            <a:pPr eaLnBrk="1" hangingPunct="1"/>
            <a:r>
              <a:rPr lang="es-ES" dirty="0" smtClean="0"/>
              <a:t>¿</a:t>
            </a:r>
            <a:r>
              <a:rPr lang="es-ES" b="1" dirty="0" smtClean="0"/>
              <a:t>Qué es delito</a:t>
            </a:r>
            <a:r>
              <a:rPr lang="es-ES" dirty="0" smtClean="0"/>
              <a:t> en Internet?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714488"/>
            <a:ext cx="8435975" cy="48482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dirty="0" smtClean="0"/>
              <a:t>Con respecto a la responsabilidad civil y penal en Internet, podemos establecer como actividades delictivas las siguientes: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La obtención ilícita y el tráfico de </a:t>
            </a:r>
            <a:r>
              <a:rPr lang="es-ES" b="1" dirty="0" smtClean="0"/>
              <a:t>datos personales y v</a:t>
            </a:r>
            <a:r>
              <a:rPr lang="es-ES" dirty="0" smtClean="0"/>
              <a:t>ulneración de</a:t>
            </a:r>
            <a:r>
              <a:rPr lang="es-ES" b="1" dirty="0" smtClean="0"/>
              <a:t> derechos de imagen, humillación, acoso, amenazas, calumnias, etc.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Las </a:t>
            </a:r>
            <a:r>
              <a:rPr lang="es-ES" b="1" dirty="0" smtClean="0"/>
              <a:t>estafas</a:t>
            </a:r>
            <a:r>
              <a:rPr lang="es-ES" dirty="0" smtClean="0"/>
              <a:t> económicas superiores a los 300 €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0"/>
            <a:ext cx="25669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6610350" cy="1012825"/>
          </a:xfrm>
        </p:spPr>
        <p:txBody>
          <a:bodyPr/>
          <a:lstStyle/>
          <a:p>
            <a:pPr eaLnBrk="1" hangingPunct="1"/>
            <a:r>
              <a:rPr lang="es-ES" dirty="0" smtClean="0"/>
              <a:t>¿</a:t>
            </a:r>
            <a:r>
              <a:rPr lang="es-ES" b="1" dirty="0" smtClean="0"/>
              <a:t>Qué es delito</a:t>
            </a:r>
            <a:r>
              <a:rPr lang="es-ES" dirty="0" smtClean="0"/>
              <a:t> en Internet?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1714488"/>
            <a:ext cx="8435975" cy="48482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mtClean="0"/>
              <a:t>Los </a:t>
            </a:r>
            <a:r>
              <a:rPr lang="es-ES" dirty="0" smtClean="0"/>
              <a:t>delitos contra la </a:t>
            </a:r>
            <a:r>
              <a:rPr lang="es-ES" b="1" dirty="0" smtClean="0"/>
              <a:t>propiedad intelectual </a:t>
            </a:r>
            <a:r>
              <a:rPr lang="es-ES" dirty="0" smtClean="0"/>
              <a:t>si existe ánimo demostrado de lucro (el hecho de “bajarse” películas o canciones de Internet no es considerado delito, salvo si existe un intercambio económico; la venta de películas piratas, el famoso “top manta”, sí está catalogado como tal)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Dependiendo de la gravedad la sanción puede  ir de </a:t>
            </a:r>
            <a:r>
              <a:rPr lang="es-ES" b="1" dirty="0" smtClean="0"/>
              <a:t>una multa económica a penas de cárcel.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b="1" u="sng" dirty="0" smtClean="0"/>
              <a:t>Por ejemplo un chico ha tenido pena de 2 años de cárcel por meterse en el e-mail de una chica y mandar 3 correos como si fuera ella.</a:t>
            </a:r>
            <a:endParaRPr lang="es-E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4449763" cy="561975"/>
          </a:xfrm>
        </p:spPr>
        <p:txBody>
          <a:bodyPr/>
          <a:lstStyle/>
          <a:p>
            <a:pPr eaLnBrk="1" hangingPunct="1"/>
            <a:r>
              <a:rPr lang="es-ES" dirty="0" smtClean="0"/>
              <a:t>Prácticas de riesgo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69325" cy="5307502"/>
          </a:xfrm>
        </p:spPr>
        <p:txBody>
          <a:bodyPr/>
          <a:lstStyle/>
          <a:p>
            <a:pPr eaLnBrk="1" hangingPunct="1">
              <a:buNone/>
            </a:pPr>
            <a:r>
              <a:rPr lang="es-ES" b="1" dirty="0" err="1" smtClean="0"/>
              <a:t>Tod@s</a:t>
            </a:r>
            <a:r>
              <a:rPr lang="es-ES" b="1" dirty="0" smtClean="0"/>
              <a:t> tenéis prácticas de riesgo, como:</a:t>
            </a:r>
          </a:p>
          <a:p>
            <a:pPr eaLnBrk="1" hangingPunct="1"/>
            <a:r>
              <a:rPr lang="es-ES" b="1" dirty="0" smtClean="0"/>
              <a:t> Agregar gente que no conoces</a:t>
            </a:r>
          </a:p>
          <a:p>
            <a:pPr eaLnBrk="1" hangingPunct="1"/>
            <a:r>
              <a:rPr lang="es-ES" b="1" dirty="0" smtClean="0"/>
              <a:t>Subir fotos mías o de mis amigos</a:t>
            </a:r>
          </a:p>
          <a:p>
            <a:pPr eaLnBrk="1" hangingPunct="1"/>
            <a:r>
              <a:rPr lang="es-ES" b="1" dirty="0" smtClean="0"/>
              <a:t>No preguntar antes de subir fotos</a:t>
            </a:r>
          </a:p>
          <a:p>
            <a:pPr eaLnBrk="1" hangingPunct="1"/>
            <a:r>
              <a:rPr lang="es-ES" b="1" dirty="0" smtClean="0"/>
              <a:t>No configurar la privacidad</a:t>
            </a:r>
          </a:p>
          <a:p>
            <a:pPr eaLnBrk="1" hangingPunct="1"/>
            <a:r>
              <a:rPr lang="es-ES" b="1" dirty="0" smtClean="0"/>
              <a:t>Dar datos personales por Internet</a:t>
            </a:r>
          </a:p>
          <a:p>
            <a:pPr eaLnBrk="1" hangingPunct="1"/>
            <a:r>
              <a:rPr lang="es-ES" b="1" dirty="0" smtClean="0"/>
              <a:t>No usar </a:t>
            </a:r>
            <a:r>
              <a:rPr lang="es-ES" b="1" dirty="0" err="1" smtClean="0"/>
              <a:t>netiqueta</a:t>
            </a:r>
            <a:endParaRPr lang="es-ES" b="1" dirty="0" smtClean="0"/>
          </a:p>
          <a:p>
            <a:pPr eaLnBrk="1" hangingPunct="1"/>
            <a:r>
              <a:rPr lang="es-ES" b="1" dirty="0" smtClean="0"/>
              <a:t>No usar CCO</a:t>
            </a:r>
          </a:p>
          <a:p>
            <a:pPr eaLnBrk="1" hangingPunct="1"/>
            <a:r>
              <a:rPr lang="es-ES" b="1" dirty="0" smtClean="0"/>
              <a:t>Ver, poner insultos, burlas, amenazas…</a:t>
            </a:r>
          </a:p>
          <a:p>
            <a:pPr eaLnBrk="1" hangingPunct="1"/>
            <a:r>
              <a:rPr lang="es-ES" b="1" dirty="0" smtClean="0"/>
              <a:t>Sentirte mal con algo relacionado con Internet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172" y="0"/>
            <a:ext cx="241882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0" y="188913"/>
            <a:ext cx="7812088" cy="777875"/>
          </a:xfrm>
        </p:spPr>
        <p:txBody>
          <a:bodyPr/>
          <a:lstStyle/>
          <a:p>
            <a:pPr eaLnBrk="1" hangingPunct="1"/>
            <a:r>
              <a:rPr lang="es-ES" dirty="0" smtClean="0"/>
              <a:t>CONSEJOS PARA EVITAR RIESGOS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642350" cy="5400675"/>
          </a:xfrm>
        </p:spPr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Ten </a:t>
            </a:r>
            <a:r>
              <a:rPr lang="es-ES" b="1" dirty="0" smtClean="0"/>
              <a:t>varias cuentas</a:t>
            </a:r>
            <a:r>
              <a:rPr lang="es-ES" dirty="0" smtClean="0"/>
              <a:t>, una para cada cosa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Regula el uso, no más de </a:t>
            </a:r>
            <a:r>
              <a:rPr lang="es-ES" b="1" dirty="0" smtClean="0"/>
              <a:t>1 o 2 horas al día</a:t>
            </a:r>
            <a:r>
              <a:rPr lang="es-ES" dirty="0" smtClean="0"/>
              <a:t>. Si influye negativamente en tus estudios, comportamiento, relaciones…puede ser una enfermedad (</a:t>
            </a:r>
            <a:r>
              <a:rPr lang="es-ES" b="1" dirty="0" smtClean="0"/>
              <a:t>adicción, patología comunicacional</a:t>
            </a:r>
            <a:r>
              <a:rPr lang="es-ES" dirty="0" smtClean="0"/>
              <a:t>…) pide </a:t>
            </a:r>
            <a:r>
              <a:rPr lang="es-ES" b="1" dirty="0" smtClean="0"/>
              <a:t>ayuda profesional</a:t>
            </a:r>
            <a:r>
              <a:rPr lang="es-ES" dirty="0" smtClean="0"/>
              <a:t>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 dirty="0" smtClean="0"/>
              <a:t>No subas fotos </a:t>
            </a:r>
            <a:r>
              <a:rPr lang="es-ES" dirty="0" smtClean="0"/>
              <a:t>comprometidas y pide permiso a los demás antes de subir una foto o video…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 dirty="0" smtClean="0"/>
              <a:t>No agregues gente que no conozcas </a:t>
            </a:r>
            <a:r>
              <a:rPr lang="es-ES" dirty="0" smtClean="0"/>
              <a:t>y confía en tu familia y la gente que conoces en la realidad, nunca alguien virtual y menos te cites con él/ella. 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Si te molestan </a:t>
            </a:r>
            <a:r>
              <a:rPr lang="es-ES" b="1" dirty="0" smtClean="0"/>
              <a:t>pide ayuda. Confía siempre en tu familia.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 dirty="0" smtClean="0"/>
              <a:t>No dar datos personales</a:t>
            </a:r>
            <a:r>
              <a:rPr lang="es-ES" dirty="0" smtClean="0"/>
              <a:t>, ni claves, ni mucho menos pagues. Cambia tus contraseñas de vez en cuando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Cuida tu </a:t>
            </a:r>
            <a:r>
              <a:rPr lang="es-ES" b="1" dirty="0" smtClean="0"/>
              <a:t>imagen online</a:t>
            </a:r>
            <a:r>
              <a:rPr lang="es-ES" dirty="0" smtClean="0"/>
              <a:t>, cuidado con fotos, videos, comentarios… te perseguirán siempre y aunque las borres pueden estar copiadas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b="1" dirty="0" smtClean="0"/>
              <a:t>Configura tu privacidad </a:t>
            </a:r>
            <a:r>
              <a:rPr lang="es-ES" dirty="0" smtClean="0"/>
              <a:t>de la manera más restringida posible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No abrir </a:t>
            </a:r>
            <a:r>
              <a:rPr lang="es-ES" b="1" dirty="0" smtClean="0"/>
              <a:t>nunca correos raros</a:t>
            </a:r>
            <a:r>
              <a:rPr lang="es-ES" dirty="0" smtClean="0"/>
              <a:t>, en inglés, con una sólo palabra/enlace, regalos o chollos, siempre bórralos, son </a:t>
            </a:r>
            <a:r>
              <a:rPr lang="es-ES" dirty="0" err="1" smtClean="0"/>
              <a:t>spam</a:t>
            </a:r>
            <a:r>
              <a:rPr lang="es-ES" dirty="0" smtClean="0"/>
              <a:t>.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Cuida la </a:t>
            </a:r>
            <a:r>
              <a:rPr lang="es-ES" b="1" dirty="0" smtClean="0"/>
              <a:t>ergonomía</a:t>
            </a:r>
            <a:r>
              <a:rPr lang="es-ES" dirty="0" smtClean="0"/>
              <a:t>: postura de espalda y pies, altura de pantalla, posición de manos, distancia, etc.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188913"/>
            <a:ext cx="1625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92638" cy="652611"/>
          </a:xfrm>
        </p:spPr>
        <p:txBody>
          <a:bodyPr/>
          <a:lstStyle/>
          <a:p>
            <a:pPr eaLnBrk="1" hangingPunct="1"/>
            <a:r>
              <a:rPr lang="es-ES" dirty="0" smtClean="0"/>
              <a:t>Autoevaluación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907704" y="836713"/>
          <a:ext cx="6929486" cy="486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200"/>
                <a:gridCol w="2803286"/>
              </a:tblGrid>
              <a:tr h="56781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PREGUNTAS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RESPUESTAS</a:t>
                      </a:r>
                    </a:p>
                  </a:txBody>
                  <a:tcPr/>
                </a:tc>
              </a:tr>
              <a:tr h="98006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Controlo el uso de Internet. valora de 1</a:t>
                      </a:r>
                      <a:r>
                        <a:rPr lang="es-ES" sz="2400" baseline="0" dirty="0" smtClean="0"/>
                        <a:t> a 10 los anteriores consejos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</a:tr>
              <a:tr h="114559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¿Qué prácticas realizo correctamente y cuáles tengo que mejorar?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/>
                    </a:p>
                  </a:txBody>
                  <a:tcPr/>
                </a:tc>
              </a:tr>
              <a:tr h="1151002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¿Qué consecuencias podían</a:t>
                      </a:r>
                      <a:r>
                        <a:rPr lang="es-ES" sz="2400" baseline="0" dirty="0" smtClean="0"/>
                        <a:t> tener esas prácticas negativas?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</a:tr>
              <a:tr h="98006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¿Qué cosas</a:t>
                      </a:r>
                      <a:r>
                        <a:rPr lang="es-ES" sz="2400" baseline="0" dirty="0" smtClean="0"/>
                        <a:t> puedo hacer a partir de ahora?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296" y="1484785"/>
            <a:ext cx="273359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7112"/>
            <a:ext cx="4271594" cy="340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9"/>
            <a:ext cx="5347692" cy="40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3369568" cy="1912256"/>
          </a:xfrm>
        </p:spPr>
        <p:txBody>
          <a:bodyPr/>
          <a:lstStyle/>
          <a:p>
            <a:r>
              <a:rPr lang="es-ES" dirty="0" smtClean="0"/>
              <a:t>PARA APRENDER MÁS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899592" y="5247530"/>
            <a:ext cx="7772400" cy="1386805"/>
          </a:xfrm>
        </p:spPr>
        <p:txBody>
          <a:bodyPr/>
          <a:lstStyle/>
          <a:p>
            <a:r>
              <a:rPr lang="es-ES" dirty="0">
                <a:hlinkClick r:id="rId4"/>
              </a:rPr>
              <a:t>http://www.redessocialesseguras.com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r>
              <a:rPr lang="es-ES" dirty="0">
                <a:hlinkClick r:id="rId5"/>
              </a:rPr>
              <a:t>http://www.pantallasamigas.net/SaferIntenetDay-App-Videogame-SmartPrivial</a:t>
            </a:r>
            <a:r>
              <a:rPr lang="es-ES" dirty="0" smtClean="0">
                <a:hlinkClick r:id="rId5"/>
              </a:rPr>
              <a:t>/</a:t>
            </a:r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3.gstatic.com/images?q=tbn:ANd9GcQ6JrL2R33CkfOJkYBrc2FT5U2kVCOlIw--UGu011i6QYu65YYo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163119" cy="254541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24744"/>
            <a:ext cx="3672408" cy="940966"/>
          </a:xfrm>
        </p:spPr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2492896"/>
            <a:ext cx="7772400" cy="3997424"/>
          </a:xfrm>
        </p:spPr>
        <p:txBody>
          <a:bodyPr/>
          <a:lstStyle/>
          <a:p>
            <a:r>
              <a:rPr lang="es-ES" sz="3200" dirty="0" smtClean="0"/>
              <a:t>¿Tienes Internet en casa?</a:t>
            </a:r>
          </a:p>
          <a:p>
            <a:r>
              <a:rPr lang="es-ES" sz="3200" dirty="0" smtClean="0"/>
              <a:t>¿Tienes Internet en tu móvil </a:t>
            </a:r>
            <a:r>
              <a:rPr lang="es-ES" sz="3200" dirty="0" err="1" smtClean="0"/>
              <a:t>smartphone</a:t>
            </a:r>
            <a:r>
              <a:rPr lang="es-ES" sz="3200" dirty="0" smtClean="0"/>
              <a:t>?</a:t>
            </a:r>
          </a:p>
          <a:p>
            <a:r>
              <a:rPr lang="es-ES" sz="3200" dirty="0" smtClean="0"/>
              <a:t>¿Tienes cuenta de e-mail? ¿Instagram? ¿</a:t>
            </a:r>
            <a:r>
              <a:rPr lang="es-ES" sz="3200" dirty="0" err="1" smtClean="0"/>
              <a:t>Whatsapp</a:t>
            </a:r>
            <a:r>
              <a:rPr lang="es-ES" sz="3200" dirty="0" smtClean="0"/>
              <a:t>? ¿Facebook ? ¿</a:t>
            </a:r>
            <a:r>
              <a:rPr lang="es-ES" sz="3200" dirty="0" err="1" smtClean="0"/>
              <a:t>Twitter</a:t>
            </a:r>
            <a:r>
              <a:rPr lang="es-ES" sz="3200" dirty="0" smtClean="0"/>
              <a:t>? ¿Blog?...</a:t>
            </a:r>
          </a:p>
          <a:p>
            <a:r>
              <a:rPr lang="es-ES" sz="3200" dirty="0" smtClean="0"/>
              <a:t>¿Cuántas horas dedicas a actividades de Internet?</a:t>
            </a:r>
          </a:p>
          <a:p>
            <a:r>
              <a:rPr lang="es-ES" sz="3200" dirty="0" smtClean="0"/>
              <a:t>¿Qué más se puede hacer con Internet?</a:t>
            </a:r>
          </a:p>
          <a:p>
            <a:r>
              <a:rPr lang="es-ES" sz="3200" dirty="0" smtClean="0"/>
              <a:t>¿Qué riesgos existen?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954588" cy="796925"/>
          </a:xfrm>
        </p:spPr>
        <p:txBody>
          <a:bodyPr/>
          <a:lstStyle/>
          <a:p>
            <a:pPr eaLnBrk="1" hangingPunct="1"/>
            <a:r>
              <a:rPr lang="es-ES" dirty="0" smtClean="0"/>
              <a:t>Horas de dedicación</a:t>
            </a:r>
          </a:p>
        </p:txBody>
      </p:sp>
      <p:sp>
        <p:nvSpPr>
          <p:cNvPr id="10243" name="8 Marcador de contenido"/>
          <p:cNvSpPr>
            <a:spLocks noGrp="1"/>
          </p:cNvSpPr>
          <p:nvPr>
            <p:ph sz="quarter" idx="1"/>
          </p:nvPr>
        </p:nvSpPr>
        <p:spPr>
          <a:xfrm>
            <a:off x="0" y="620713"/>
            <a:ext cx="9144000" cy="2165345"/>
          </a:xfrm>
        </p:spPr>
        <p:txBody>
          <a:bodyPr/>
          <a:lstStyle/>
          <a:p>
            <a:pPr eaLnBrk="1" hangingPunct="1"/>
            <a:r>
              <a:rPr lang="es-ES" sz="2400" dirty="0" smtClean="0"/>
              <a:t>Según datos de estudiantes en secundaria, un tercio dedica de media más de </a:t>
            </a:r>
            <a:r>
              <a:rPr lang="es-ES" sz="2400" b="1" dirty="0" smtClean="0"/>
              <a:t>4 horas diarias ¿Es un problema?</a:t>
            </a:r>
          </a:p>
          <a:p>
            <a:pPr eaLnBrk="1" hangingPunct="1"/>
            <a:r>
              <a:rPr lang="es-ES" sz="2400" b="1" dirty="0" smtClean="0"/>
              <a:t> Si, en el momento que influye negativamente en otros aspectos de tu vida (familia, estudios…) puede ser una adicción, y hay que tratarlo</a:t>
            </a:r>
          </a:p>
        </p:txBody>
      </p:sp>
      <p:pic>
        <p:nvPicPr>
          <p:cNvPr id="14338" name="Picture 2" descr="http://helenamatute.files.wordpress.com/2012/01/adiccion-a-inter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86058"/>
            <a:ext cx="4257675" cy="33337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28596" y="607220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" dirty="0" smtClean="0"/>
              <a:t>http://www.google.es/imgres?client=firefox-a&amp;hs=gM2&amp;sa=X&amp;rls=org.mozilla%3Aes-ES%3Aofficial&amp;biw=1280&amp;bih=661&amp;tbm=isch&amp;tbnid=HC2PUx6_imwGrM%3A&amp;imgrefurl=http%3A%2F%2Fhelenamatute.wordpress.com%2Fcategory%2Fadiccion-a-internet-2%2F&amp;docid=grp-Gq8jGyJJoM&amp;imgurl=http%3A%2F%2Fhelenamatute.files.wordpress.com%2F2012%2F01%2Fadiccion-a-internet1.jpg&amp;w=447&amp;h=350&amp;ei=rU_cUqDbJ7T70gW7toH4DA&amp;zoom=1&amp;ved=0CFoQhBwwAA&amp;iact=rc&amp;dur=514&amp;page=1&amp;start=0&amp;ndsp=16</a:t>
            </a:r>
            <a:endParaRPr lang="es-ES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14446"/>
          </a:xfrm>
        </p:spPr>
        <p:txBody>
          <a:bodyPr/>
          <a:lstStyle/>
          <a:p>
            <a:r>
              <a:rPr lang="es-ES" dirty="0" smtClean="0"/>
              <a:t>REDES SOCIALES </a:t>
            </a:r>
            <a:br>
              <a:rPr lang="es-ES" dirty="0" smtClean="0"/>
            </a:br>
            <a:r>
              <a:rPr lang="es-ES" sz="2800" dirty="0" smtClean="0"/>
              <a:t>dinámica: haz amigos, pasa la fotocopia y bórrala…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628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La mayoría de los perfiles son mentira, en su totalidad o en partes.</a:t>
            </a:r>
          </a:p>
          <a:p>
            <a:r>
              <a:rPr lang="es-ES" sz="3200" dirty="0" smtClean="0"/>
              <a:t>Hacer amigos es muy fácil</a:t>
            </a:r>
          </a:p>
          <a:p>
            <a:r>
              <a:rPr lang="es-ES" sz="3200" dirty="0" smtClean="0"/>
              <a:t>Pueden pasar tu foto fácilmente y la ve todo el mundo</a:t>
            </a:r>
          </a:p>
          <a:p>
            <a:r>
              <a:rPr lang="es-ES" sz="3200" dirty="0" smtClean="0"/>
              <a:t>Pueden hacerte burlas, daño, etc.</a:t>
            </a:r>
          </a:p>
          <a:p>
            <a:r>
              <a:rPr lang="es-ES" sz="3200" dirty="0" smtClean="0"/>
              <a:t>Si se borra algo sigue estando por la red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24942"/>
          </a:xfrm>
        </p:spPr>
        <p:txBody>
          <a:bodyPr/>
          <a:lstStyle/>
          <a:p>
            <a:r>
              <a:rPr lang="es-ES" dirty="0" smtClean="0"/>
              <a:t>PREGUNTAS DE LOS VIDEOS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3277344"/>
          </a:xfrm>
        </p:spPr>
        <p:txBody>
          <a:bodyPr/>
          <a:lstStyle/>
          <a:p>
            <a:r>
              <a:rPr lang="es-ES" sz="2800" dirty="0" smtClean="0"/>
              <a:t>¿Cosas como estas ocurren en la realidad? ¿Habéis presenciado alguna de estas situaciones alguna vez? ¿Habéis tenido alguna vez problemas estas cosas? ¿Cómo lo habéis solucionado?</a:t>
            </a:r>
          </a:p>
          <a:p>
            <a:r>
              <a:rPr lang="es-ES" sz="2800" dirty="0" smtClean="0"/>
              <a:t>¿Qué puedes aprender de todas estas historias?</a:t>
            </a:r>
          </a:p>
          <a:p>
            <a:r>
              <a:rPr lang="es-ES" sz="2800" dirty="0" smtClean="0"/>
              <a:t>¿Qué medidas puedes tomar para no correr riesgos a partir de ahora?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njuve.es/sites/default/files/2013/12/noticias/privacid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5184576" cy="384018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796950"/>
          </a:xfrm>
        </p:spPr>
        <p:txBody>
          <a:bodyPr/>
          <a:lstStyle/>
          <a:p>
            <a:r>
              <a:rPr lang="es-ES" dirty="0" smtClean="0"/>
              <a:t>REDES SOCIALES, PRIVACIDAD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124744"/>
            <a:ext cx="8643998" cy="367240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RECOMENDADOS</a:t>
            </a:r>
          </a:p>
          <a:p>
            <a:r>
              <a:rPr lang="es-ES" dirty="0" smtClean="0"/>
              <a:t> </a:t>
            </a:r>
            <a:r>
              <a:rPr lang="es-ES" dirty="0" smtClean="0">
                <a:hlinkClick r:id="rId3"/>
              </a:rPr>
              <a:t>“¿Tienes privacidad de verdad en las redes sociales?”</a:t>
            </a:r>
            <a:r>
              <a:rPr lang="es-ES" dirty="0" smtClean="0"/>
              <a:t>. (2m. 42s.).</a:t>
            </a:r>
          </a:p>
          <a:p>
            <a:r>
              <a:rPr lang="es-ES" dirty="0" smtClean="0">
                <a:hlinkClick r:id="rId4"/>
              </a:rPr>
              <a:t>El mejor adivino</a:t>
            </a:r>
            <a:r>
              <a:rPr lang="es-ES" dirty="0" smtClean="0"/>
              <a:t>  (2 m.)</a:t>
            </a:r>
          </a:p>
          <a:p>
            <a:endParaRPr lang="es-ES" dirty="0" smtClean="0"/>
          </a:p>
          <a:p>
            <a:r>
              <a:rPr lang="es-ES" dirty="0" smtClean="0"/>
              <a:t>OTROS</a:t>
            </a:r>
          </a:p>
          <a:p>
            <a:r>
              <a:rPr lang="es-ES" dirty="0" smtClean="0"/>
              <a:t>“</a:t>
            </a:r>
            <a:r>
              <a:rPr lang="es-ES" dirty="0" smtClean="0">
                <a:hlinkClick r:id="rId5"/>
              </a:rPr>
              <a:t>Redes sociales y privacidad: Cuida lo que publicas sobre los demás</a:t>
            </a:r>
            <a:r>
              <a:rPr lang="es-ES" dirty="0" smtClean="0"/>
              <a:t>”. (1m.26s.).</a:t>
            </a:r>
          </a:p>
          <a:p>
            <a:r>
              <a:rPr lang="es-ES" dirty="0" smtClean="0"/>
              <a:t> “</a:t>
            </a:r>
            <a:r>
              <a:rPr lang="es-ES" dirty="0" smtClean="0">
                <a:hlinkClick r:id="rId6"/>
              </a:rPr>
              <a:t>Antes de colgar tu imagen en la Web... piénsalo</a:t>
            </a:r>
            <a:r>
              <a:rPr lang="es-ES" dirty="0" smtClean="0"/>
              <a:t>.” (1 m.)  </a:t>
            </a:r>
          </a:p>
          <a:p>
            <a:r>
              <a:rPr lang="es-ES" dirty="0" smtClean="0"/>
              <a:t> “</a:t>
            </a:r>
            <a:r>
              <a:rPr lang="es-ES" dirty="0" err="1" smtClean="0">
                <a:hlinkClick r:id="rId7"/>
              </a:rPr>
              <a:t>Tuenti</a:t>
            </a:r>
            <a:r>
              <a:rPr lang="es-ES" dirty="0" smtClean="0">
                <a:hlinkClick r:id="rId7"/>
              </a:rPr>
              <a:t>, piénsalo antes de colgar</a:t>
            </a:r>
            <a:r>
              <a:rPr lang="es-ES" dirty="0" smtClean="0"/>
              <a:t>” (1 m.). </a:t>
            </a:r>
          </a:p>
          <a:p>
            <a:r>
              <a:rPr lang="es-ES" dirty="0" smtClean="0"/>
              <a:t> “</a:t>
            </a:r>
            <a:r>
              <a:rPr lang="es-ES" dirty="0" smtClean="0">
                <a:hlinkClick r:id="rId8"/>
              </a:rPr>
              <a:t>Si no lo haces en tu vida normal, ¿por qué lo haces en internet?</a:t>
            </a:r>
            <a:r>
              <a:rPr lang="es-ES" dirty="0" smtClean="0"/>
              <a:t>”. (1m 29s.)</a:t>
            </a:r>
          </a:p>
          <a:p>
            <a:r>
              <a:rPr lang="es-ES" dirty="0" smtClean="0"/>
              <a:t> </a:t>
            </a:r>
            <a:r>
              <a:rPr lang="es-ES" dirty="0" smtClean="0">
                <a:hlinkClick r:id="rId9"/>
              </a:rPr>
              <a:t>Si subes una foto…</a:t>
            </a:r>
            <a:r>
              <a:rPr lang="es-ES" dirty="0" smtClean="0"/>
              <a:t>(1m)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3960440" cy="868958"/>
          </a:xfrm>
        </p:spPr>
        <p:txBody>
          <a:bodyPr/>
          <a:lstStyle/>
          <a:p>
            <a:r>
              <a:rPr lang="es-ES" dirty="0" smtClean="0"/>
              <a:t>OTROS PELIGROS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772400" cy="468052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RECOMENDADOS</a:t>
            </a:r>
          </a:p>
          <a:p>
            <a:r>
              <a:rPr lang="es-ES" dirty="0" smtClean="0">
                <a:hlinkClick r:id="rId2"/>
              </a:rPr>
              <a:t>Experimento social</a:t>
            </a:r>
            <a:r>
              <a:rPr lang="es-ES" dirty="0" smtClean="0"/>
              <a:t> (7’)</a:t>
            </a:r>
          </a:p>
          <a:p>
            <a:pPr>
              <a:buNone/>
            </a:pPr>
            <a:r>
              <a:rPr lang="es-ES" dirty="0" smtClean="0"/>
              <a:t>OTROS</a:t>
            </a:r>
          </a:p>
          <a:p>
            <a:r>
              <a:rPr lang="es-ES" dirty="0" smtClean="0"/>
              <a:t> “</a:t>
            </a:r>
            <a:r>
              <a:rPr lang="es-ES" dirty="0" err="1" smtClean="0">
                <a:hlinkClick r:id="rId3"/>
              </a:rPr>
              <a:t>Sexting</a:t>
            </a:r>
            <a:r>
              <a:rPr lang="es-ES" dirty="0" smtClean="0"/>
              <a:t>” (3m.56s.).</a:t>
            </a:r>
          </a:p>
          <a:p>
            <a:r>
              <a:rPr lang="en-GB" dirty="0" smtClean="0">
                <a:hlinkClick r:id="rId4"/>
              </a:rPr>
              <a:t>Grooming</a:t>
            </a:r>
            <a:r>
              <a:rPr lang="en-GB" dirty="0" smtClean="0"/>
              <a:t>: (2m45s)</a:t>
            </a:r>
          </a:p>
          <a:p>
            <a:r>
              <a:rPr lang="en-GB" dirty="0" err="1" smtClean="0"/>
              <a:t>Adicción</a:t>
            </a:r>
            <a:r>
              <a:rPr lang="en-GB" dirty="0" smtClean="0"/>
              <a:t>: 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5"/>
              </a:rPr>
              <a:t>http://entrepasillosyaulas.blogspot.com.es/2013/04/atencion-al-abuso-de-internet-por-los.html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- Visita, lectura y comentario de los consejos de la página web: “</a:t>
            </a:r>
            <a:r>
              <a:rPr lang="es-ES" dirty="0" smtClean="0">
                <a:hlinkClick r:id="rId6"/>
              </a:rPr>
              <a:t>Quenoteladen.es</a:t>
            </a:r>
            <a:r>
              <a:rPr lang="es-ES" dirty="0" smtClean="0"/>
              <a:t>”. </a:t>
            </a:r>
            <a:endParaRPr lang="es-ES" dirty="0"/>
          </a:p>
        </p:txBody>
      </p:sp>
      <p:pic>
        <p:nvPicPr>
          <p:cNvPr id="31746" name="Picture 2" descr="http://www.publimetro.com.mx/_internal/gxml%210/r0dc21o2f3vste5s7ezej9x3a10rp3w$rwctofj91fj1xzayjhcr8lxr7myi7rc/ADICTO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9076" y="260648"/>
            <a:ext cx="466492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3744416" cy="796950"/>
          </a:xfrm>
        </p:spPr>
        <p:txBody>
          <a:bodyPr/>
          <a:lstStyle/>
          <a:p>
            <a:r>
              <a:rPr lang="es-ES" dirty="0" smtClean="0"/>
              <a:t>CIBERACOSO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509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RECOMENDADO</a:t>
            </a:r>
          </a:p>
          <a:p>
            <a:r>
              <a:rPr lang="es-ES" dirty="0" smtClean="0"/>
              <a:t>“</a:t>
            </a:r>
            <a:r>
              <a:rPr lang="es-ES" dirty="0" smtClean="0">
                <a:hlinkClick r:id="rId2"/>
              </a:rPr>
              <a:t>No lo digas por internet</a:t>
            </a:r>
            <a:r>
              <a:rPr lang="es-ES" dirty="0" smtClean="0"/>
              <a:t>”. (51s.).</a:t>
            </a:r>
          </a:p>
          <a:p>
            <a:r>
              <a:rPr lang="es-ES" dirty="0" smtClean="0">
                <a:hlinkClick r:id="rId3"/>
              </a:rPr>
              <a:t>No hagas a los demás invisibles</a:t>
            </a:r>
            <a:r>
              <a:rPr lang="es-ES" dirty="0" smtClean="0"/>
              <a:t> (46s)</a:t>
            </a:r>
            <a:r>
              <a:rPr lang="es-ES" dirty="0" smtClean="0">
                <a:hlinkClick r:id="rId4"/>
              </a:rPr>
              <a:t> </a:t>
            </a:r>
          </a:p>
          <a:p>
            <a:r>
              <a:rPr lang="es-ES" dirty="0" smtClean="0">
                <a:hlinkClick r:id="rId4"/>
              </a:rPr>
              <a:t>Homofobia</a:t>
            </a:r>
            <a:r>
              <a:rPr lang="es-ES" dirty="0" smtClean="0"/>
              <a:t> (4m24s)</a:t>
            </a:r>
          </a:p>
          <a:p>
            <a:pPr>
              <a:buNone/>
            </a:pPr>
            <a:r>
              <a:rPr lang="es-ES" dirty="0" smtClean="0"/>
              <a:t>OTROS</a:t>
            </a:r>
          </a:p>
          <a:p>
            <a:r>
              <a:rPr lang="es-ES" dirty="0" smtClean="0"/>
              <a:t> “</a:t>
            </a:r>
            <a:r>
              <a:rPr lang="es-ES" dirty="0" smtClean="0">
                <a:hlinkClick r:id="rId5"/>
              </a:rPr>
              <a:t>Provocaciones en el chat</a:t>
            </a:r>
            <a:r>
              <a:rPr lang="es-ES" dirty="0" smtClean="0"/>
              <a:t>”. (34s.). </a:t>
            </a:r>
          </a:p>
          <a:p>
            <a:r>
              <a:rPr lang="es-ES" dirty="0" smtClean="0">
                <a:hlinkClick r:id="rId6"/>
              </a:rPr>
              <a:t>El daño de las burlas</a:t>
            </a:r>
            <a:r>
              <a:rPr lang="es-ES" dirty="0" smtClean="0"/>
              <a:t> (1m31s)</a:t>
            </a:r>
          </a:p>
          <a:p>
            <a:r>
              <a:rPr lang="es-ES" dirty="0" smtClean="0">
                <a:hlinkClick r:id="rId7"/>
              </a:rPr>
              <a:t>La historia de </a:t>
            </a:r>
            <a:r>
              <a:rPr lang="es-ES" dirty="0" err="1" smtClean="0">
                <a:hlinkClick r:id="rId7"/>
              </a:rPr>
              <a:t>Joe</a:t>
            </a:r>
            <a:r>
              <a:rPr lang="es-ES" dirty="0" smtClean="0"/>
              <a:t>” (6 m. y 30 s.).</a:t>
            </a:r>
          </a:p>
          <a:p>
            <a:r>
              <a:rPr lang="es-ES" u="sng" dirty="0" smtClean="0">
                <a:hlinkClick r:id="rId8"/>
              </a:rPr>
              <a:t>El caso de Amanda </a:t>
            </a:r>
            <a:r>
              <a:rPr lang="es-ES" u="sng" dirty="0" err="1" smtClean="0">
                <a:hlinkClick r:id="rId8"/>
              </a:rPr>
              <a:t>Todd</a:t>
            </a:r>
            <a:r>
              <a:rPr lang="es-ES" dirty="0" smtClean="0"/>
              <a:t> (9m42s)</a:t>
            </a:r>
          </a:p>
          <a:p>
            <a:r>
              <a:rPr lang="es-ES" u="sng" dirty="0" smtClean="0">
                <a:hlinkClick r:id="rId9"/>
              </a:rPr>
              <a:t>El caso de </a:t>
            </a:r>
            <a:r>
              <a:rPr lang="es-ES" u="sng" dirty="0" err="1" smtClean="0">
                <a:hlinkClick r:id="rId9"/>
              </a:rPr>
              <a:t>Hanna</a:t>
            </a:r>
            <a:r>
              <a:rPr lang="es-ES" u="sng" dirty="0" smtClean="0">
                <a:hlinkClick r:id="rId9"/>
              </a:rPr>
              <a:t> Smith</a:t>
            </a:r>
            <a:r>
              <a:rPr lang="es-ES" dirty="0" smtClean="0"/>
              <a:t> </a:t>
            </a:r>
            <a:r>
              <a:rPr lang="es-ES" b="1" dirty="0" smtClean="0"/>
              <a:t>Hannah Smith</a:t>
            </a:r>
            <a:r>
              <a:rPr lang="es-ES" dirty="0" smtClean="0"/>
              <a:t>, una estudiante de 14 años, se convirtió en una víctima más del </a:t>
            </a:r>
            <a:r>
              <a:rPr lang="es-ES" dirty="0" err="1" smtClean="0"/>
              <a:t>cyberbullying</a:t>
            </a:r>
            <a:r>
              <a:rPr lang="es-ES" dirty="0" smtClean="0"/>
              <a:t> por </a:t>
            </a:r>
            <a:r>
              <a:rPr lang="es-ES" dirty="0" err="1" smtClean="0"/>
              <a:t>Ask.Fm</a:t>
            </a:r>
            <a:r>
              <a:rPr lang="es-ES" dirty="0" smtClean="0"/>
              <a:t>. La joven se suicidó luego de ser acosada con mensajes anónimos de usuarios, que le decían </a:t>
            </a:r>
            <a:r>
              <a:rPr lang="es-ES" b="1" dirty="0" smtClean="0"/>
              <a:t>“ojala que tengas cáncer”. </a:t>
            </a:r>
            <a:r>
              <a:rPr lang="es-ES" dirty="0" smtClean="0"/>
              <a:t>Los padres de la pequeña publicaron la triste noticia en las redes sociales, y atacaron al portal, por no hacer nada contra los que enviaban ese tipo de mensajes negativos a su hija, quien terminó ahorcándose. </a:t>
            </a:r>
            <a:r>
              <a:rPr lang="es-ES" b="1" dirty="0" smtClean="0"/>
              <a:t> Y ella tenía sólo 14 años!!</a:t>
            </a:r>
            <a:r>
              <a:rPr lang="es-ES" dirty="0" smtClean="0"/>
              <a:t> Otras 2 chicas, Ciara </a:t>
            </a:r>
            <a:r>
              <a:rPr lang="es-ES" dirty="0" err="1" smtClean="0"/>
              <a:t>Pugsley</a:t>
            </a:r>
            <a:r>
              <a:rPr lang="es-ES" dirty="0" smtClean="0"/>
              <a:t>, 15, y </a:t>
            </a:r>
            <a:r>
              <a:rPr lang="es-ES" dirty="0" err="1" smtClean="0"/>
              <a:t>Erin</a:t>
            </a:r>
            <a:r>
              <a:rPr lang="es-ES" dirty="0" smtClean="0"/>
              <a:t> </a:t>
            </a:r>
            <a:r>
              <a:rPr lang="es-ES" dirty="0" err="1" smtClean="0"/>
              <a:t>Gallagher</a:t>
            </a:r>
            <a:r>
              <a:rPr lang="es-ES" dirty="0" smtClean="0"/>
              <a:t>, 13, también se quitaron la vida en incidentes separados después de repetidas intimidaciones en este sitio</a:t>
            </a:r>
            <a:r>
              <a:rPr lang="es-ES" b="1" dirty="0" smtClean="0"/>
              <a:t>.</a:t>
            </a:r>
            <a:endParaRPr lang="es-ES" dirty="0"/>
          </a:p>
        </p:txBody>
      </p:sp>
      <p:pic>
        <p:nvPicPr>
          <p:cNvPr id="30722" name="Picture 2" descr="http://escuelalosmonossabios.files.wordpress.com/2013/03/6a00d83478478169e200e554e070e98833-800w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88640"/>
            <a:ext cx="3269729" cy="253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1210</TotalTime>
  <Words>1081</Words>
  <Application>Microsoft Office PowerPoint</Application>
  <PresentationFormat>Presentación en pantalla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Equidad</vt:lpstr>
      <vt:lpstr>USO SEGURO DE INTERNET</vt:lpstr>
      <vt:lpstr>PREGUNTAS</vt:lpstr>
      <vt:lpstr>Horas de dedicación</vt:lpstr>
      <vt:lpstr>REDES SOCIALES  dinámica: haz amigos, pasa la fotocopia y bórrala…</vt:lpstr>
      <vt:lpstr>CONCLUSIONES</vt:lpstr>
      <vt:lpstr>PREGUNTAS DE LOS VIDEOS</vt:lpstr>
      <vt:lpstr>REDES SOCIALES, PRIVACIDAD</vt:lpstr>
      <vt:lpstr>OTROS PELIGROS</vt:lpstr>
      <vt:lpstr>CIBERACOSO</vt:lpstr>
      <vt:lpstr>Fotos, comentarios, videos…</vt:lpstr>
      <vt:lpstr>Presentación de PowerPoint</vt:lpstr>
      <vt:lpstr>¿Qué es delito en Internet?</vt:lpstr>
      <vt:lpstr>¿Qué es delito en Internet?</vt:lpstr>
      <vt:lpstr>Prácticas de riesgo</vt:lpstr>
      <vt:lpstr>CONSEJOS PARA EVITAR RIESGOS</vt:lpstr>
      <vt:lpstr>Autoevaluación</vt:lpstr>
      <vt:lpstr>PARA APRENDER MÁS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SEGURO DE INTERNET</dc:title>
  <dc:creator>Usuario</dc:creator>
  <cp:lastModifiedBy>Usuario</cp:lastModifiedBy>
  <cp:revision>117</cp:revision>
  <dcterms:created xsi:type="dcterms:W3CDTF">2012-02-27T14:38:51Z</dcterms:created>
  <dcterms:modified xsi:type="dcterms:W3CDTF">2017-02-01T10:01:19Z</dcterms:modified>
</cp:coreProperties>
</file>