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8" r:id="rId5"/>
    <p:sldId id="279" r:id="rId6"/>
    <p:sldId id="277" r:id="rId7"/>
    <p:sldId id="288" r:id="rId8"/>
    <p:sldId id="289" r:id="rId9"/>
    <p:sldId id="290" r:id="rId10"/>
    <p:sldId id="280" r:id="rId11"/>
    <p:sldId id="282" r:id="rId12"/>
    <p:sldId id="287" r:id="rId13"/>
    <p:sldId id="286" r:id="rId1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1DB11D14-E404-43E4-A71F-6EABA1688B4F}"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AE4F46B2-2A35-4CAD-B69D-3811E2C438B4}"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1288F37A-820D-48F8-9E74-7A86996CC319}"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DE10B7C4-C8DA-4AC6-94F5-632675787664}"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5B74A99-32D8-4F71-A553-DA126097E06F}"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2B13CAA5-BFF0-45A3-808A-0305B7C02A35}"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14BCE657-CEBA-452F-BBDB-806107587A7E}"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EE195556-79D9-448B-959E-546DF4D70653}"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4BE82188-1365-48DB-9994-B93088BFEAB6}"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1F8DE934-2E0B-4893-AA8E-C7B1417FC32F}"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BCD77CE0-E3A6-42B6-82D6-AE46CB581753}"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FF06B55-AE2A-46B9-AB1A-2682966C0753}"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remiosombra.wordpres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rgJz2wyb420" TargetMode="External"/><Relationship Id="rId2" Type="http://schemas.openxmlformats.org/officeDocument/2006/relationships/hyperlink" Target="https://www.youtube.com/watch?v=tz0EQqwHOyA"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f9emWtXjZuE"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premiosombra.wordpress.com/abou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611560" y="4365104"/>
            <a:ext cx="8064896" cy="1728192"/>
          </a:xfrm>
        </p:spPr>
        <p:txBody>
          <a:bodyPr/>
          <a:lstStyle/>
          <a:p>
            <a:r>
              <a:rPr lang="es-ES" smtClean="0"/>
              <a:t>Toda </a:t>
            </a:r>
            <a:r>
              <a:rPr lang="es-ES" dirty="0" smtClean="0"/>
              <a:t>la </a:t>
            </a:r>
            <a:r>
              <a:rPr lang="es-ES" dirty="0"/>
              <a:t>información extraída de: </a:t>
            </a:r>
            <a:r>
              <a:rPr lang="es-ES" dirty="0">
                <a:hlinkClick r:id="rId2"/>
              </a:rPr>
              <a:t>https://premiosombra.wordpress.com</a:t>
            </a:r>
            <a:r>
              <a:rPr lang="es-ES" dirty="0" smtClean="0">
                <a:hlinkClick r:id="rId2"/>
              </a:rPr>
              <a:t>/</a:t>
            </a:r>
            <a:r>
              <a:rPr lang="es-ES" dirty="0" smtClean="0"/>
              <a:t> </a:t>
            </a:r>
            <a:endParaRPr lang="es-ES" dirty="0"/>
          </a:p>
        </p:txBody>
      </p:sp>
      <p:pic>
        <p:nvPicPr>
          <p:cNvPr id="1026" name="Picture 2"/>
          <p:cNvPicPr>
            <a:picLocks noChangeAspect="1" noChangeArrowheads="1"/>
          </p:cNvPicPr>
          <p:nvPr/>
        </p:nvPicPr>
        <p:blipFill>
          <a:blip r:embed="rId3" cstate="print"/>
          <a:srcRect/>
          <a:stretch>
            <a:fillRect/>
          </a:stretch>
        </p:blipFill>
        <p:spPr bwMode="auto">
          <a:xfrm>
            <a:off x="323528" y="534976"/>
            <a:ext cx="8544195" cy="2982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426170"/>
          </a:xfrm>
        </p:spPr>
        <p:txBody>
          <a:bodyPr>
            <a:noAutofit/>
          </a:bodyPr>
          <a:lstStyle/>
          <a:p>
            <a:r>
              <a:rPr lang="es-ES" sz="2800" dirty="0" smtClean="0"/>
              <a:t>Nestlé</a:t>
            </a:r>
            <a:r>
              <a:rPr lang="es-ES" sz="2400" dirty="0"/>
              <a:t>: </a:t>
            </a:r>
            <a:r>
              <a:rPr lang="es-ES" sz="2400" dirty="0">
                <a:hlinkClick r:id="rId2"/>
              </a:rPr>
              <a:t>https://www.youtube.com/watch?v=tz0EQqwHOyA</a:t>
            </a:r>
            <a:r>
              <a:rPr lang="es-ES" sz="2400" dirty="0"/>
              <a:t> </a:t>
            </a:r>
            <a:br>
              <a:rPr lang="es-ES" sz="2400" dirty="0"/>
            </a:br>
            <a:r>
              <a:rPr lang="es-ES" sz="2400" dirty="0">
                <a:hlinkClick r:id="rId3"/>
              </a:rPr>
              <a:t>https://www.youtube.com/watch?v=rgJz2wyb420</a:t>
            </a:r>
            <a:r>
              <a:rPr lang="es-ES" sz="2400" dirty="0"/>
              <a:t> </a:t>
            </a:r>
            <a:br>
              <a:rPr lang="es-ES" sz="2400" dirty="0"/>
            </a:br>
            <a:endParaRPr lang="es-ES" sz="3600" dirty="0" smtClean="0"/>
          </a:p>
        </p:txBody>
      </p:sp>
      <p:sp>
        <p:nvSpPr>
          <p:cNvPr id="3" name="2 Marcador de contenido"/>
          <p:cNvSpPr>
            <a:spLocks noGrp="1"/>
          </p:cNvSpPr>
          <p:nvPr>
            <p:ph idx="1"/>
          </p:nvPr>
        </p:nvSpPr>
        <p:spPr>
          <a:xfrm>
            <a:off x="179512" y="1091224"/>
            <a:ext cx="7416824" cy="5562128"/>
          </a:xfrm>
        </p:spPr>
        <p:txBody>
          <a:bodyPr>
            <a:normAutofit fontScale="47500" lnSpcReduction="20000"/>
          </a:bodyPr>
          <a:lstStyle/>
          <a:p>
            <a:r>
              <a:rPr lang="es-ES" sz="4200" dirty="0" smtClean="0"/>
              <a:t>Premio </a:t>
            </a:r>
            <a:r>
              <a:rPr lang="es-ES" sz="4200" u="sng" dirty="0" smtClean="0"/>
              <a:t>Lavadora Verde </a:t>
            </a:r>
            <a:r>
              <a:rPr lang="es-ES" sz="4200" dirty="0" smtClean="0"/>
              <a:t>(se muestra comprometida con el medio ambiente y no lo es)</a:t>
            </a:r>
          </a:p>
          <a:p>
            <a:r>
              <a:rPr lang="es-ES" dirty="0"/>
              <a:t>Nestlé  tiene aceite de palma a sus productos como las masas de pizza  </a:t>
            </a:r>
            <a:r>
              <a:rPr lang="es-ES" dirty="0" err="1"/>
              <a:t>Buitoni</a:t>
            </a:r>
            <a:r>
              <a:rPr lang="es-ES" dirty="0"/>
              <a:t>  o  la Pasta Oriental  </a:t>
            </a:r>
            <a:r>
              <a:rPr lang="es-ES" dirty="0" err="1"/>
              <a:t>Maggi</a:t>
            </a:r>
            <a:r>
              <a:rPr lang="es-ES" dirty="0"/>
              <a:t>,  con  un  porcentaje  de  grasas  saturadas  de  hasta un  59 % en este último caso, según un informe de la OCU (1).  Este aceite, además de su reconocido efecto negativo en nuestra salud, tiene enormes impactos  sociales  y  medioambientales  allí  donde  se  cultiva,  con  destrucción  de  selva tropical, quema de bosques y apropiación ilegal de tierras.  Además la realidad  de  los  productores  de  café  que  venden  a Nestlé  es  bien  otra.  La producción  de  café  procede  de  pequeños  campesinos,  pero  el  precio que  estos  reciben  por  su  producción  dista mucho  de  ser  justo.  Entre  el  precio  que  se paga  al  productor  y  el  que  paga  el  consumidor  final  hay  un  abismo  que  genera  que estos  agricultores  vivan  en  condiciones  miserables  frente  a  un  sector  cada  vez  más concentrado  en  grandes  multinacionales  como  Sara  Lee  (Marcilla),  Nestlé  (</a:t>
            </a:r>
            <a:r>
              <a:rPr lang="es-ES" dirty="0" err="1"/>
              <a:t>Bonka</a:t>
            </a:r>
            <a:r>
              <a:rPr lang="es-ES" dirty="0"/>
              <a:t>)  y  </a:t>
            </a:r>
            <a:r>
              <a:rPr lang="es-ES" dirty="0" err="1"/>
              <a:t>Kraft</a:t>
            </a:r>
            <a:r>
              <a:rPr lang="es-ES" dirty="0"/>
              <a:t>/Philip Morris (</a:t>
            </a:r>
            <a:r>
              <a:rPr lang="es-ES" dirty="0" err="1"/>
              <a:t>Saimaza</a:t>
            </a:r>
            <a:r>
              <a:rPr lang="es-ES" dirty="0"/>
              <a:t>).</a:t>
            </a:r>
          </a:p>
          <a:p>
            <a:r>
              <a:rPr lang="es-ES" dirty="0"/>
              <a:t>Con otra campaña tal  vez  Nestlé  busque  sacudirse  la  imagen  de  mata  bebés   que  le  llevó  a  ser  la empresa  más  boicoteada  del  mundo  y  ofrecer  a  la  vez  una  cara  amable  y comprometida con el medioambiente y la sociedad. Consideramos que es muy positivo que cualquier productor intente reducir su impacto medioambiental limitando el gasto de  agua,  el  uso  de  abonos  químicos  y  de  pesticidas,  no  obstante,  los  monocultivos altamente industrializados tienen unas innegables consecuencias ecológicas por lo que distan  mucho  de  ser  considerados  “agricultura  sostenible”.  Este  eslogan  resulta  una especie  de  conjuro  con  mucha  difusión  y  escaso  contenido.  Reivindicamos  que  la verdadera  agricultura  sostenible  es  la  ecológica,  que  es  la  realmente  muestra responsabilidad con el medioambiente.  </a:t>
            </a:r>
          </a:p>
          <a:p>
            <a:endParaRPr lang="es-ES" dirty="0" smtClean="0"/>
          </a:p>
        </p:txBody>
      </p:sp>
      <p:pic>
        <p:nvPicPr>
          <p:cNvPr id="7" name="6 Imagen" descr="premios lavadora-verde.png"/>
          <p:cNvPicPr>
            <a:picLocks noChangeAspect="1"/>
          </p:cNvPicPr>
          <p:nvPr/>
        </p:nvPicPr>
        <p:blipFill>
          <a:blip r:embed="rId4" cstate="print"/>
          <a:stretch>
            <a:fillRect/>
          </a:stretch>
        </p:blipFill>
        <p:spPr>
          <a:xfrm>
            <a:off x="7059137" y="4653136"/>
            <a:ext cx="2064487" cy="2160240"/>
          </a:xfrm>
          <a:prstGeom prst="rect">
            <a:avLst/>
          </a:prstGeom>
        </p:spPr>
      </p:pic>
      <p:pic>
        <p:nvPicPr>
          <p:cNvPr id="4098" name="Picture 2" descr="Resultado de imagen de nestl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3611" y="116632"/>
            <a:ext cx="2314575" cy="1981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46170"/>
            <a:ext cx="8229600" cy="1210146"/>
          </a:xfrm>
        </p:spPr>
        <p:txBody>
          <a:bodyPr>
            <a:noAutofit/>
          </a:bodyPr>
          <a:lstStyle/>
          <a:p>
            <a:pPr algn="l"/>
            <a:r>
              <a:rPr lang="es-ES" sz="3600" dirty="0" err="1" smtClean="0"/>
              <a:t>Ecoembes</a:t>
            </a:r>
            <a:r>
              <a:rPr lang="es-ES" sz="3600" dirty="0" smtClean="0"/>
              <a:t>: </a:t>
            </a:r>
            <a:r>
              <a:rPr lang="es-ES" sz="2400" dirty="0">
                <a:hlinkClick r:id="rId2"/>
              </a:rPr>
              <a:t>https://</a:t>
            </a:r>
            <a:r>
              <a:rPr lang="es-ES" sz="2400" dirty="0" smtClean="0">
                <a:hlinkClick r:id="rId2"/>
              </a:rPr>
              <a:t>www.youtube.com/watch?v=f9emWtXjZuE</a:t>
            </a:r>
            <a:r>
              <a:rPr lang="es-ES" sz="2400" dirty="0" smtClean="0"/>
              <a:t> </a:t>
            </a:r>
            <a:endParaRPr lang="es-ES" sz="3600" dirty="0" smtClean="0"/>
          </a:p>
        </p:txBody>
      </p:sp>
      <p:sp>
        <p:nvSpPr>
          <p:cNvPr id="3" name="2 Marcador de contenido"/>
          <p:cNvSpPr>
            <a:spLocks noGrp="1"/>
          </p:cNvSpPr>
          <p:nvPr>
            <p:ph idx="1"/>
          </p:nvPr>
        </p:nvSpPr>
        <p:spPr>
          <a:xfrm>
            <a:off x="251520" y="1606390"/>
            <a:ext cx="6696744" cy="5062970"/>
          </a:xfrm>
        </p:spPr>
        <p:txBody>
          <a:bodyPr>
            <a:normAutofit fontScale="62500" lnSpcReduction="20000"/>
          </a:bodyPr>
          <a:lstStyle/>
          <a:p>
            <a:r>
              <a:rPr lang="es-ES" sz="4500" dirty="0" smtClean="0"/>
              <a:t>Premio </a:t>
            </a:r>
            <a:r>
              <a:rPr lang="es-ES" sz="4500" u="sng" dirty="0" smtClean="0"/>
              <a:t>Cenutrio</a:t>
            </a:r>
            <a:r>
              <a:rPr lang="es-ES" sz="4500" dirty="0" smtClean="0"/>
              <a:t> (valores más nefastos para el desarrollo de lo colectivo)</a:t>
            </a:r>
          </a:p>
          <a:p>
            <a:r>
              <a:rPr lang="es-ES" dirty="0" err="1" smtClean="0"/>
              <a:t>Ecoembes</a:t>
            </a:r>
            <a:r>
              <a:rPr lang="es-ES" dirty="0" smtClean="0"/>
              <a:t> con su éxito de marketing  verde,  su  influencia  en  el  sector  del  periodismo ambiental,  cátedras  universitarias,  campañas  educativas  en  colegios  e  institutos, trata de ser un actor influyente en la toma de decisiones en gestión de residuos, boicoteando otras estrategias más sostenibles  para  la  gestión  de  envases  como  el  plan  Retorna  o  normativas  de reducción  de  envasado  mediante  la  venta  de  alimentos  a  granel,  la  sustitución  de envases  ecológicos,  etc.  Es  por  todo  ello  que  más  bien  </a:t>
            </a:r>
            <a:r>
              <a:rPr lang="es-ES" dirty="0" err="1" smtClean="0"/>
              <a:t>Ecoembes</a:t>
            </a:r>
            <a:r>
              <a:rPr lang="es-ES" dirty="0" smtClean="0"/>
              <a:t>  es  sinónimo  de negocio  y  de  fabulosos  beneficios,  apoyados  en  costosas  campañas  publicitarias que buscan el desinteresado compromiso ambiental de la población.</a:t>
            </a:r>
            <a:endParaRPr lang="es-ES" dirty="0"/>
          </a:p>
          <a:p>
            <a:endParaRPr lang="es-ES" dirty="0" smtClean="0"/>
          </a:p>
        </p:txBody>
      </p:sp>
      <p:pic>
        <p:nvPicPr>
          <p:cNvPr id="29697" name="Picture 1"/>
          <p:cNvPicPr>
            <a:picLocks noChangeAspect="1" noChangeArrowheads="1"/>
          </p:cNvPicPr>
          <p:nvPr/>
        </p:nvPicPr>
        <p:blipFill>
          <a:blip r:embed="rId3" cstate="print"/>
          <a:srcRect/>
          <a:stretch>
            <a:fillRect/>
          </a:stretch>
        </p:blipFill>
        <p:spPr bwMode="auto">
          <a:xfrm>
            <a:off x="6624749" y="2780928"/>
            <a:ext cx="2519251" cy="2232248"/>
          </a:xfrm>
          <a:prstGeom prst="rect">
            <a:avLst/>
          </a:prstGeom>
          <a:noFill/>
          <a:ln w="9525">
            <a:noFill/>
            <a:miter lim="800000"/>
            <a:headEnd/>
            <a:tailEnd/>
          </a:ln>
        </p:spPr>
      </p:pic>
      <p:pic>
        <p:nvPicPr>
          <p:cNvPr id="5122" name="Picture 2" descr="Resultado de imagen de ecoemb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2009" y="96096"/>
            <a:ext cx="2591991" cy="15102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box(in)">
                                      <p:cBhvr>
                                        <p:cTn id="7" dur="500"/>
                                        <p:tgtEl>
                                          <p:spTgt spid="296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lamarihuana.com/wp-content/uploads/2013/04/logo-use-responsibly.jpg"/>
          <p:cNvPicPr>
            <a:picLocks noChangeAspect="1" noChangeArrowheads="1"/>
          </p:cNvPicPr>
          <p:nvPr/>
        </p:nvPicPr>
        <p:blipFill>
          <a:blip r:embed="rId2" cstate="print">
            <a:lum bright="40000"/>
          </a:blip>
          <a:srcRect/>
          <a:stretch>
            <a:fillRect/>
          </a:stretch>
        </p:blipFill>
        <p:spPr bwMode="auto">
          <a:xfrm>
            <a:off x="539552" y="0"/>
            <a:ext cx="8136904" cy="6858000"/>
          </a:xfrm>
          <a:prstGeom prst="rect">
            <a:avLst/>
          </a:prstGeom>
          <a:noFill/>
        </p:spPr>
      </p:pic>
      <p:sp>
        <p:nvSpPr>
          <p:cNvPr id="2" name="1 Título"/>
          <p:cNvSpPr>
            <a:spLocks noGrp="1"/>
          </p:cNvSpPr>
          <p:nvPr>
            <p:ph type="title"/>
          </p:nvPr>
        </p:nvSpPr>
        <p:spPr>
          <a:xfrm>
            <a:off x="395536" y="188640"/>
            <a:ext cx="8229600" cy="1143000"/>
          </a:xfrm>
        </p:spPr>
        <p:txBody>
          <a:bodyPr/>
          <a:lstStyle/>
          <a:p>
            <a:r>
              <a:rPr lang="es-ES" dirty="0" smtClean="0"/>
              <a:t>¿Y AHORA QUÉ?</a:t>
            </a:r>
            <a:endParaRPr lang="es-ES" dirty="0"/>
          </a:p>
        </p:txBody>
      </p:sp>
      <p:sp>
        <p:nvSpPr>
          <p:cNvPr id="3" name="2 Marcador de contenido"/>
          <p:cNvSpPr>
            <a:spLocks noGrp="1"/>
          </p:cNvSpPr>
          <p:nvPr>
            <p:ph idx="1"/>
          </p:nvPr>
        </p:nvSpPr>
        <p:spPr>
          <a:xfrm>
            <a:off x="251520" y="1124744"/>
            <a:ext cx="8640960" cy="5400600"/>
          </a:xfrm>
        </p:spPr>
        <p:txBody>
          <a:bodyPr>
            <a:normAutofit fontScale="92500" lnSpcReduction="10000"/>
          </a:bodyPr>
          <a:lstStyle/>
          <a:p>
            <a:pPr>
              <a:buNone/>
            </a:pPr>
            <a:r>
              <a:rPr lang="es-ES" dirty="0" smtClean="0"/>
              <a:t>¿Y qué puedes hacer? </a:t>
            </a:r>
          </a:p>
          <a:p>
            <a:pPr>
              <a:buNone/>
            </a:pPr>
            <a:r>
              <a:rPr lang="es-ES" u="sng" dirty="0" smtClean="0"/>
              <a:t>Consume responsable</a:t>
            </a:r>
            <a:r>
              <a:rPr lang="es-ES" dirty="0" smtClean="0"/>
              <a:t>:</a:t>
            </a:r>
          </a:p>
          <a:p>
            <a:r>
              <a:rPr lang="es-ES" b="1" dirty="0" smtClean="0"/>
              <a:t>Compra lo necesario y reutiliza</a:t>
            </a:r>
            <a:r>
              <a:rPr lang="es-ES" dirty="0" smtClean="0"/>
              <a:t>.</a:t>
            </a:r>
          </a:p>
          <a:p>
            <a:r>
              <a:rPr lang="es-ES" b="1" dirty="0" smtClean="0"/>
              <a:t>Investiga</a:t>
            </a:r>
            <a:r>
              <a:rPr lang="es-ES" dirty="0" smtClean="0"/>
              <a:t> </a:t>
            </a:r>
            <a:r>
              <a:rPr lang="es-ES" b="1" dirty="0" smtClean="0"/>
              <a:t>e infórmate </a:t>
            </a:r>
            <a:r>
              <a:rPr lang="es-ES" dirty="0" smtClean="0"/>
              <a:t>antes de comprar a quien lo haces, mira la etiqueta, las prácticas de esa empresa, etc., por ejemplo generalmente son mejores las empresas pequeñas, locales y con RSC (responsabilidad social corporativa).</a:t>
            </a:r>
          </a:p>
          <a:p>
            <a:r>
              <a:rPr lang="es-ES" dirty="0" smtClean="0"/>
              <a:t>Comprar </a:t>
            </a:r>
            <a:r>
              <a:rPr lang="es-ES" b="1" dirty="0" smtClean="0"/>
              <a:t>productos locales, de temporada, ecológicos, sin envases y/o de comercio justo</a:t>
            </a:r>
            <a:r>
              <a:rPr lang="es-E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lamarihuana.com/wp-content/uploads/2013/04/logo-use-responsibly.jpg"/>
          <p:cNvPicPr>
            <a:picLocks noChangeAspect="1" noChangeArrowheads="1"/>
          </p:cNvPicPr>
          <p:nvPr/>
        </p:nvPicPr>
        <p:blipFill>
          <a:blip r:embed="rId2" cstate="print">
            <a:lum bright="40000"/>
          </a:blip>
          <a:srcRect/>
          <a:stretch>
            <a:fillRect/>
          </a:stretch>
        </p:blipFill>
        <p:spPr bwMode="auto">
          <a:xfrm>
            <a:off x="539552" y="0"/>
            <a:ext cx="8136904" cy="6858000"/>
          </a:xfrm>
          <a:prstGeom prst="rect">
            <a:avLst/>
          </a:prstGeom>
          <a:noFill/>
        </p:spPr>
      </p:pic>
      <p:sp>
        <p:nvSpPr>
          <p:cNvPr id="2" name="1 Título"/>
          <p:cNvSpPr>
            <a:spLocks noGrp="1"/>
          </p:cNvSpPr>
          <p:nvPr>
            <p:ph type="title"/>
          </p:nvPr>
        </p:nvSpPr>
        <p:spPr>
          <a:xfrm>
            <a:off x="395536" y="188640"/>
            <a:ext cx="8229600" cy="1143000"/>
          </a:xfrm>
        </p:spPr>
        <p:txBody>
          <a:bodyPr/>
          <a:lstStyle/>
          <a:p>
            <a:r>
              <a:rPr lang="es-ES" dirty="0" smtClean="0"/>
              <a:t>ACTIVIDADES</a:t>
            </a:r>
            <a:endParaRPr lang="es-ES" dirty="0"/>
          </a:p>
        </p:txBody>
      </p:sp>
      <p:sp>
        <p:nvSpPr>
          <p:cNvPr id="3" name="2 Marcador de contenido"/>
          <p:cNvSpPr>
            <a:spLocks noGrp="1"/>
          </p:cNvSpPr>
          <p:nvPr>
            <p:ph idx="1"/>
          </p:nvPr>
        </p:nvSpPr>
        <p:spPr>
          <a:xfrm>
            <a:off x="457200" y="1484784"/>
            <a:ext cx="8229600" cy="5040560"/>
          </a:xfrm>
        </p:spPr>
        <p:txBody>
          <a:bodyPr>
            <a:normAutofit fontScale="92500" lnSpcReduction="20000"/>
          </a:bodyPr>
          <a:lstStyle/>
          <a:p>
            <a:r>
              <a:rPr lang="es-ES" dirty="0" smtClean="0"/>
              <a:t>ACTIVIDAD 1: ¿Te atreves a encontrar más anuncios que transmiten valores negativos y datos que lo demuestren? Busca y trae al menos un ejemplo a clase, descubrirás que son la mayoría…</a:t>
            </a:r>
          </a:p>
          <a:p>
            <a:r>
              <a:rPr lang="es-ES" dirty="0" smtClean="0"/>
              <a:t>ACTIVIDAD 2: en grupo o parejas hay que elaborar diez compras responsables que te propongas hacer en las próximas semanas, con los criterios vistos.</a:t>
            </a:r>
          </a:p>
          <a:p>
            <a:r>
              <a:rPr lang="es-ES" dirty="0" smtClean="0"/>
              <a:t>ACTIVIDAD 3: Elabora tu campaña </a:t>
            </a:r>
            <a:r>
              <a:rPr lang="es-ES" dirty="0" err="1" smtClean="0"/>
              <a:t>contrapublicidad</a:t>
            </a:r>
            <a:r>
              <a:rPr lang="es-ES" dirty="0" smtClean="0"/>
              <a:t>, puedes hacer un anuncio, algo para una exposición o organizar una actividad como el trueque.</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LOS PREMIOS SOMBRA</a:t>
            </a:r>
            <a:endParaRPr lang="es-ES" dirty="0"/>
          </a:p>
        </p:txBody>
      </p:sp>
      <p:sp>
        <p:nvSpPr>
          <p:cNvPr id="3" name="2 Marcador de contenido"/>
          <p:cNvSpPr>
            <a:spLocks noGrp="1"/>
          </p:cNvSpPr>
          <p:nvPr>
            <p:ph idx="1"/>
          </p:nvPr>
        </p:nvSpPr>
        <p:spPr>
          <a:xfrm>
            <a:off x="251520" y="1600200"/>
            <a:ext cx="8568952" cy="4525963"/>
          </a:xfrm>
        </p:spPr>
        <p:txBody>
          <a:bodyPr/>
          <a:lstStyle/>
          <a:p>
            <a:r>
              <a:rPr lang="es-ES" dirty="0" smtClean="0"/>
              <a:t>Los premios sombra son los premios que dan Ecologistas en acción cada año a la peor publicidad, a los anuncios que transmiten valores</a:t>
            </a:r>
            <a:r>
              <a:rPr lang="es-ES" b="1" dirty="0" smtClean="0"/>
              <a:t> sexistas, xenófobos, insolidarios, consumistas o falsamente ecológicos.</a:t>
            </a:r>
          </a:p>
          <a:p>
            <a:r>
              <a:rPr lang="es-ES" dirty="0" smtClean="0"/>
              <a:t>Para más información leer </a:t>
            </a:r>
            <a:r>
              <a:rPr lang="es-ES" dirty="0" smtClean="0">
                <a:hlinkClick r:id="rId2"/>
              </a:rPr>
              <a:t>http://premiosombra.wordpress.com/about/</a:t>
            </a:r>
            <a:r>
              <a:rPr lang="es-ES" dirty="0" smtClean="0"/>
              <a:t> </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ANUNCIOS</a:t>
            </a:r>
            <a:endParaRPr lang="es-ES" dirty="0"/>
          </a:p>
        </p:txBody>
      </p:sp>
      <p:sp>
        <p:nvSpPr>
          <p:cNvPr id="3" name="2 Marcador de contenido"/>
          <p:cNvSpPr>
            <a:spLocks noGrp="1"/>
          </p:cNvSpPr>
          <p:nvPr>
            <p:ph idx="1"/>
          </p:nvPr>
        </p:nvSpPr>
        <p:spPr/>
        <p:txBody>
          <a:bodyPr/>
          <a:lstStyle/>
          <a:p>
            <a:r>
              <a:rPr lang="es-ES" dirty="0" smtClean="0"/>
              <a:t>A continuación vamos a ver los anuncios ganadores de este año y tenéis que </a:t>
            </a:r>
            <a:r>
              <a:rPr lang="es-ES" b="1" dirty="0" smtClean="0"/>
              <a:t>adivinar por qué son malos, en qué intentan engañar o manipular, o qué valores negativos transmiten. </a:t>
            </a:r>
          </a:p>
          <a:p>
            <a:r>
              <a:rPr lang="es-ES" dirty="0" smtClean="0"/>
              <a:t>¿Preparado/a?</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60648"/>
            <a:ext cx="5644083" cy="1512168"/>
          </a:xfrm>
        </p:spPr>
        <p:txBody>
          <a:bodyPr>
            <a:noAutofit/>
          </a:bodyPr>
          <a:lstStyle/>
          <a:p>
            <a:r>
              <a:rPr lang="es-ES" sz="3600" dirty="0" smtClean="0"/>
              <a:t>Media </a:t>
            </a:r>
            <a:r>
              <a:rPr lang="es-ES" sz="3600" dirty="0" err="1" smtClean="0"/>
              <a:t>Markt</a:t>
            </a:r>
            <a:r>
              <a:rPr lang="es-ES" sz="3600" dirty="0" smtClean="0"/>
              <a:t/>
            </a:r>
            <a:br>
              <a:rPr lang="es-ES" sz="3600" dirty="0" smtClean="0"/>
            </a:br>
            <a:r>
              <a:rPr lang="es-ES" sz="1800" dirty="0" smtClean="0"/>
              <a:t>https</a:t>
            </a:r>
            <a:r>
              <a:rPr lang="es-ES" sz="1800" dirty="0"/>
              <a:t>://www.youtube.com/watch?v=pLQf3yDiWxQ</a:t>
            </a:r>
            <a:endParaRPr lang="es-ES" sz="2800" dirty="0" smtClean="0"/>
          </a:p>
        </p:txBody>
      </p:sp>
      <p:sp>
        <p:nvSpPr>
          <p:cNvPr id="3" name="2 Marcador de contenido"/>
          <p:cNvSpPr>
            <a:spLocks noGrp="1"/>
          </p:cNvSpPr>
          <p:nvPr>
            <p:ph idx="1"/>
          </p:nvPr>
        </p:nvSpPr>
        <p:spPr>
          <a:xfrm>
            <a:off x="251520" y="1988840"/>
            <a:ext cx="8424936" cy="4680520"/>
          </a:xfrm>
        </p:spPr>
        <p:txBody>
          <a:bodyPr>
            <a:normAutofit fontScale="77500" lnSpcReduction="20000"/>
          </a:bodyPr>
          <a:lstStyle/>
          <a:p>
            <a:r>
              <a:rPr lang="es-ES" sz="2500" b="1" dirty="0" smtClean="0"/>
              <a:t>Incita </a:t>
            </a:r>
            <a:r>
              <a:rPr lang="es-ES" sz="2500" b="1" dirty="0"/>
              <a:t>al consumo promoviendo explícitamente la </a:t>
            </a:r>
            <a:r>
              <a:rPr lang="es-ES" sz="2500" b="1" dirty="0" smtClean="0"/>
              <a:t>corrupción</a:t>
            </a:r>
            <a:r>
              <a:rPr lang="es-ES" sz="2500" dirty="0" smtClean="0"/>
              <a:t>.</a:t>
            </a:r>
          </a:p>
          <a:p>
            <a:r>
              <a:rPr lang="es-ES" sz="2500" dirty="0"/>
              <a:t>Media </a:t>
            </a:r>
            <a:r>
              <a:rPr lang="es-ES" sz="2500" dirty="0" err="1"/>
              <a:t>Markt</a:t>
            </a:r>
            <a:r>
              <a:rPr lang="es-ES" sz="2500" dirty="0"/>
              <a:t> incita a que seamos consumidores poderosos: ‘te puedes sentir como una persona realmente importante si adquieres nuestros productos’ a pesar de que el camino elegido </a:t>
            </a:r>
            <a:r>
              <a:rPr lang="es-ES" sz="2500" b="1" dirty="0"/>
              <a:t>sea </a:t>
            </a:r>
            <a:r>
              <a:rPr lang="es-ES" sz="2500" b="1" dirty="0" smtClean="0"/>
              <a:t>fraudulento</a:t>
            </a:r>
            <a:r>
              <a:rPr lang="es-ES" sz="2500" b="1" dirty="0"/>
              <a:t> </a:t>
            </a:r>
            <a:r>
              <a:rPr lang="es-ES" sz="2500" b="1" dirty="0" smtClean="0"/>
              <a:t>o irrespetuoso como </a:t>
            </a:r>
            <a:r>
              <a:rPr lang="es-ES" sz="2500" b="1" dirty="0" err="1" smtClean="0"/>
              <a:t>Trump</a:t>
            </a:r>
            <a:r>
              <a:rPr lang="es-ES" sz="2500" b="1" dirty="0" smtClean="0"/>
              <a:t>.</a:t>
            </a:r>
          </a:p>
          <a:p>
            <a:r>
              <a:rPr lang="es-ES" sz="2500" dirty="0" smtClean="0"/>
              <a:t>El </a:t>
            </a:r>
            <a:r>
              <a:rPr lang="es-ES" sz="2500" dirty="0"/>
              <a:t>hecho de emplear el mismo nombre ‘tarjetas </a:t>
            </a:r>
            <a:r>
              <a:rPr lang="es-ES" sz="2500" dirty="0" err="1"/>
              <a:t>black</a:t>
            </a:r>
            <a:r>
              <a:rPr lang="es-ES" sz="2500" dirty="0"/>
              <a:t>’ que el que han utilizado los condenados por </a:t>
            </a:r>
            <a:r>
              <a:rPr lang="es-ES" sz="2500" b="1" dirty="0"/>
              <a:t>apropiación indebida </a:t>
            </a:r>
            <a:r>
              <a:rPr lang="es-ES" sz="2500" dirty="0"/>
              <a:t>y que ha supuesto uno de los escándalos más importantes de los últimos años en nuestro país es </a:t>
            </a:r>
            <a:r>
              <a:rPr lang="es-ES" sz="2500" dirty="0" smtClean="0"/>
              <a:t>despreciable.</a:t>
            </a:r>
          </a:p>
          <a:p>
            <a:r>
              <a:rPr lang="es-ES" sz="2500" dirty="0" smtClean="0"/>
              <a:t>Consume </a:t>
            </a:r>
            <a:r>
              <a:rPr lang="es-ES" sz="2500" dirty="0"/>
              <a:t>nuestros productos, y hazlo además con una elevada suma de dinero para poder así entrar en el club de los ‘peces gordos’. Podríamos decir: </a:t>
            </a:r>
            <a:r>
              <a:rPr lang="es-ES" sz="2500" b="1" dirty="0"/>
              <a:t>distínguete de los demás, gastando más</a:t>
            </a:r>
            <a:r>
              <a:rPr lang="es-ES" sz="2500" dirty="0" smtClean="0"/>
              <a:t>…</a:t>
            </a:r>
          </a:p>
          <a:p>
            <a:r>
              <a:rPr lang="es-ES" sz="2500" dirty="0"/>
              <a:t>Tampoco se puede dejar de señalar que es una de las cadenas con la publicidad más machista del mercado. De hecho tiene varias </a:t>
            </a:r>
            <a:r>
              <a:rPr lang="es-ES" sz="2500" b="1" dirty="0"/>
              <a:t>denuncias</a:t>
            </a:r>
            <a:r>
              <a:rPr lang="es-ES" sz="2500" dirty="0"/>
              <a:t> de FACUA y asociaciones de mujeres por sus anuncios sexistas y degradantes para la </a:t>
            </a:r>
            <a:r>
              <a:rPr lang="es-ES" sz="2500" dirty="0" smtClean="0"/>
              <a:t>mujer. </a:t>
            </a:r>
          </a:p>
          <a:p>
            <a:endParaRPr lang="es-ES" sz="3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7" y="33144"/>
            <a:ext cx="3347864" cy="1857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5770984" cy="1426170"/>
          </a:xfrm>
        </p:spPr>
        <p:txBody>
          <a:bodyPr>
            <a:noAutofit/>
          </a:bodyPr>
          <a:lstStyle/>
          <a:p>
            <a:r>
              <a:rPr lang="es-ES" sz="3600" dirty="0" smtClean="0"/>
              <a:t>Iberdrola: </a:t>
            </a:r>
            <a:r>
              <a:rPr lang="es-ES" sz="1800" dirty="0"/>
              <a:t>https://www.youtube.com/watch?v=bVYtQx2sU6U</a:t>
            </a:r>
            <a:endParaRPr lang="es-ES" sz="2400" dirty="0" smtClean="0"/>
          </a:p>
        </p:txBody>
      </p:sp>
      <p:sp>
        <p:nvSpPr>
          <p:cNvPr id="3" name="2 Marcador de contenido"/>
          <p:cNvSpPr>
            <a:spLocks noGrp="1"/>
          </p:cNvSpPr>
          <p:nvPr>
            <p:ph idx="1"/>
          </p:nvPr>
        </p:nvSpPr>
        <p:spPr>
          <a:xfrm>
            <a:off x="323528" y="1988840"/>
            <a:ext cx="8496944" cy="4680520"/>
          </a:xfrm>
        </p:spPr>
        <p:txBody>
          <a:bodyPr>
            <a:noAutofit/>
          </a:bodyPr>
          <a:lstStyle/>
          <a:p>
            <a:r>
              <a:rPr lang="es-ES" sz="1800" b="1" dirty="0"/>
              <a:t>E</a:t>
            </a:r>
            <a:r>
              <a:rPr lang="es-ES" sz="1800" b="1" dirty="0" smtClean="0"/>
              <a:t>jemplo </a:t>
            </a:r>
            <a:r>
              <a:rPr lang="es-ES" sz="1800" b="1" dirty="0"/>
              <a:t>de intento de lavado imagen basado </a:t>
            </a:r>
            <a:r>
              <a:rPr lang="es-ES" sz="1800" b="1" dirty="0" smtClean="0"/>
              <a:t>en mentiras.</a:t>
            </a:r>
          </a:p>
          <a:p>
            <a:r>
              <a:rPr lang="es-ES" sz="1800" dirty="0"/>
              <a:t>E</a:t>
            </a:r>
            <a:r>
              <a:rPr lang="es-ES" sz="1800" dirty="0" smtClean="0"/>
              <a:t>l </a:t>
            </a:r>
            <a:r>
              <a:rPr lang="es-ES" sz="1800" dirty="0"/>
              <a:t>sector energético es uno de los sectores que más gases </a:t>
            </a:r>
            <a:r>
              <a:rPr lang="es-ES" sz="1800" dirty="0" smtClean="0"/>
              <a:t>de efecto </a:t>
            </a:r>
            <a:r>
              <a:rPr lang="es-ES" sz="1800" dirty="0"/>
              <a:t>invernadero ha generado en las últimas décadas. De hecho, tan solo 10 </a:t>
            </a:r>
            <a:r>
              <a:rPr lang="es-ES" sz="1800" dirty="0" smtClean="0"/>
              <a:t>empresas de </a:t>
            </a:r>
            <a:r>
              <a:rPr lang="es-ES" sz="1800" dirty="0"/>
              <a:t>este sector son </a:t>
            </a:r>
            <a:r>
              <a:rPr lang="es-ES" sz="1800" b="1" dirty="0"/>
              <a:t>responsables del 70% </a:t>
            </a:r>
            <a:r>
              <a:rPr lang="es-ES" sz="1800" dirty="0"/>
              <a:t>de las emisiones de gases de </a:t>
            </a:r>
            <a:r>
              <a:rPr lang="es-ES" sz="1800" dirty="0" smtClean="0"/>
              <a:t>efecto invernadero </a:t>
            </a:r>
            <a:r>
              <a:rPr lang="es-ES" sz="1800" dirty="0"/>
              <a:t>estimadas en España para los sectores </a:t>
            </a:r>
            <a:r>
              <a:rPr lang="es-ES" sz="1800" dirty="0" smtClean="0"/>
              <a:t>fijos </a:t>
            </a:r>
            <a:r>
              <a:rPr lang="es-ES" sz="1800" dirty="0"/>
              <a:t>en 2015, y una de ellas </a:t>
            </a:r>
            <a:r>
              <a:rPr lang="es-ES" sz="1800" dirty="0" smtClean="0"/>
              <a:t>es Iberdrola (aunque eso sí lejos de Endesa que es la peor).</a:t>
            </a:r>
          </a:p>
          <a:p>
            <a:r>
              <a:rPr lang="es-ES" sz="1800" dirty="0"/>
              <a:t>2015 es el segundo año en que </a:t>
            </a:r>
            <a:r>
              <a:rPr lang="es-ES" sz="1800" dirty="0" smtClean="0"/>
              <a:t>se produce </a:t>
            </a:r>
            <a:r>
              <a:rPr lang="es-ES" sz="1800" dirty="0"/>
              <a:t>un </a:t>
            </a:r>
            <a:r>
              <a:rPr lang="es-ES" sz="1800" b="1" dirty="0"/>
              <a:t>incremento</a:t>
            </a:r>
            <a:r>
              <a:rPr lang="es-ES" sz="1800" dirty="0"/>
              <a:t> de las emisiones desde que en 2008 descendieran </a:t>
            </a:r>
            <a:r>
              <a:rPr lang="es-ES" sz="1800" dirty="0" smtClean="0"/>
              <a:t>bruscamente debido </a:t>
            </a:r>
            <a:r>
              <a:rPr lang="es-ES" sz="1800" dirty="0"/>
              <a:t>a la crisis económica</a:t>
            </a:r>
            <a:r>
              <a:rPr lang="es-ES" sz="1800" dirty="0" smtClean="0"/>
              <a:t>.</a:t>
            </a:r>
          </a:p>
          <a:p>
            <a:r>
              <a:rPr lang="es-ES" sz="1800" dirty="0"/>
              <a:t>L</a:t>
            </a:r>
            <a:r>
              <a:rPr lang="es-ES" sz="1800" dirty="0" smtClean="0"/>
              <a:t>a </a:t>
            </a:r>
            <a:r>
              <a:rPr lang="es-ES" sz="1800" dirty="0"/>
              <a:t>publicidad de </a:t>
            </a:r>
            <a:r>
              <a:rPr lang="es-ES" sz="1800" dirty="0" smtClean="0"/>
              <a:t>temática medioambiental </a:t>
            </a:r>
            <a:r>
              <a:rPr lang="es-ES" sz="1800" dirty="0"/>
              <a:t>realizada por grandes multinacionales ha funcionado en muchos </a:t>
            </a:r>
            <a:r>
              <a:rPr lang="es-ES" sz="1800" dirty="0" smtClean="0"/>
              <a:t>casos como </a:t>
            </a:r>
            <a:r>
              <a:rPr lang="es-ES" sz="1800" dirty="0"/>
              <a:t>un recurso comunicativo que pretende conservar el </a:t>
            </a:r>
            <a:r>
              <a:rPr lang="es-ES" sz="1800" b="1" dirty="0"/>
              <a:t>modelo de </a:t>
            </a:r>
            <a:r>
              <a:rPr lang="es-ES" sz="1800" b="1" dirty="0" smtClean="0"/>
              <a:t>crecimiento económico </a:t>
            </a:r>
            <a:r>
              <a:rPr lang="es-ES" sz="1800" dirty="0"/>
              <a:t>que nos ha llevado a la actual crisis económica. </a:t>
            </a:r>
            <a:endParaRPr lang="es-ES" sz="1800" dirty="0" smtClean="0"/>
          </a:p>
          <a:p>
            <a:r>
              <a:rPr lang="es-ES" sz="1800" dirty="0"/>
              <a:t>L</a:t>
            </a:r>
            <a:r>
              <a:rPr lang="es-ES" sz="1800" dirty="0" smtClean="0"/>
              <a:t>a </a:t>
            </a:r>
            <a:r>
              <a:rPr lang="es-ES" sz="1800" dirty="0"/>
              <a:t>estrategia comunicativa </a:t>
            </a:r>
            <a:r>
              <a:rPr lang="es-ES" sz="1800" dirty="0" smtClean="0"/>
              <a:t>de Iberdrola</a:t>
            </a:r>
            <a:r>
              <a:rPr lang="es-ES" sz="1800" dirty="0"/>
              <a:t>, arrogándose un </a:t>
            </a:r>
            <a:r>
              <a:rPr lang="es-ES" sz="1800" b="1" dirty="0"/>
              <a:t>papel positivo que no se merece</a:t>
            </a:r>
            <a:r>
              <a:rPr lang="es-ES" sz="1800" dirty="0"/>
              <a:t> en la lucha contra el </a:t>
            </a:r>
            <a:r>
              <a:rPr lang="es-ES" sz="1800" dirty="0" smtClean="0"/>
              <a:t>cambio climático</a:t>
            </a:r>
            <a:r>
              <a:rPr lang="es-ES" sz="1800" dirty="0"/>
              <a:t>, no ayuda en nada a determinar las posibles soluciones a esta grave amenaza.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204" y="0"/>
            <a:ext cx="2943796" cy="199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88640"/>
            <a:ext cx="5582108" cy="1066130"/>
          </a:xfrm>
        </p:spPr>
        <p:txBody>
          <a:bodyPr>
            <a:noAutofit/>
          </a:bodyPr>
          <a:lstStyle/>
          <a:p>
            <a:r>
              <a:rPr lang="es-ES" sz="3600" dirty="0" smtClean="0"/>
              <a:t>Campofrío: </a:t>
            </a:r>
            <a:r>
              <a:rPr lang="es-ES" sz="1800" dirty="0"/>
              <a:t>https://www.youtube.com/watch?v=Imx00hOw8HY</a:t>
            </a:r>
            <a:r>
              <a:rPr lang="es-ES" sz="1200" dirty="0" smtClean="0"/>
              <a:t> </a:t>
            </a:r>
            <a:endParaRPr lang="es-ES" sz="6000" dirty="0"/>
          </a:p>
        </p:txBody>
      </p:sp>
      <p:sp>
        <p:nvSpPr>
          <p:cNvPr id="3" name="2 Marcador de contenido"/>
          <p:cNvSpPr>
            <a:spLocks noGrp="1"/>
          </p:cNvSpPr>
          <p:nvPr>
            <p:ph idx="1"/>
          </p:nvPr>
        </p:nvSpPr>
        <p:spPr>
          <a:xfrm>
            <a:off x="251520" y="1557586"/>
            <a:ext cx="8712968" cy="5111774"/>
          </a:xfrm>
        </p:spPr>
        <p:txBody>
          <a:bodyPr>
            <a:normAutofit fontScale="32500" lnSpcReduction="20000"/>
          </a:bodyPr>
          <a:lstStyle/>
          <a:p>
            <a:r>
              <a:rPr lang="es-ES" sz="4600" b="1" dirty="0" smtClean="0"/>
              <a:t>Ejemplo </a:t>
            </a:r>
            <a:r>
              <a:rPr lang="es-ES" sz="4600" b="1" dirty="0"/>
              <a:t>de intento </a:t>
            </a:r>
            <a:r>
              <a:rPr lang="es-ES" sz="4600" b="1" dirty="0" smtClean="0"/>
              <a:t>de lavado imagen </a:t>
            </a:r>
            <a:r>
              <a:rPr lang="es-ES" sz="4600" b="1" dirty="0"/>
              <a:t>basado en </a:t>
            </a:r>
            <a:r>
              <a:rPr lang="es-ES" sz="4600" b="1" dirty="0" smtClean="0"/>
              <a:t>mentiras</a:t>
            </a:r>
          </a:p>
          <a:p>
            <a:r>
              <a:rPr lang="es-ES" sz="4600" dirty="0" smtClean="0"/>
              <a:t>Desde </a:t>
            </a:r>
            <a:r>
              <a:rPr lang="es-ES" sz="4600" dirty="0"/>
              <a:t>la perspectiva </a:t>
            </a:r>
            <a:r>
              <a:rPr lang="es-ES" sz="4600" dirty="0" smtClean="0"/>
              <a:t>de la </a:t>
            </a:r>
            <a:r>
              <a:rPr lang="es-ES" sz="4600" dirty="0"/>
              <a:t>Memoria Histórica </a:t>
            </a:r>
            <a:r>
              <a:rPr lang="es-ES" sz="4600" dirty="0" smtClean="0"/>
              <a:t>no parece aceptable mostrar</a:t>
            </a:r>
            <a:r>
              <a:rPr lang="es-ES" sz="4600" dirty="0"/>
              <a:t>, como </a:t>
            </a:r>
            <a:r>
              <a:rPr lang="es-ES" sz="4600" dirty="0" smtClean="0"/>
              <a:t>un problema </a:t>
            </a:r>
            <a:r>
              <a:rPr lang="es-ES" sz="4600" dirty="0"/>
              <a:t>de prejuicios, el enfrentamiento entre el bando golpista y el que defendió </a:t>
            </a:r>
            <a:r>
              <a:rPr lang="es-ES" sz="4600" dirty="0" smtClean="0"/>
              <a:t>la democracia</a:t>
            </a:r>
            <a:r>
              <a:rPr lang="es-ES" sz="4600" dirty="0"/>
              <a:t>, como tampoco parece adecuado comparar a una persona que trata </a:t>
            </a:r>
            <a:r>
              <a:rPr lang="es-ES" sz="4600" dirty="0" smtClean="0"/>
              <a:t>mejorar la </a:t>
            </a:r>
            <a:r>
              <a:rPr lang="es-ES" sz="4600" dirty="0"/>
              <a:t>sociedad ejerciendo su derecho a manifestarse, con otra que dice dedicarse </a:t>
            </a:r>
            <a:r>
              <a:rPr lang="es-ES" sz="4600" dirty="0" smtClean="0"/>
              <a:t>a mantener </a:t>
            </a:r>
            <a:r>
              <a:rPr lang="es-ES" sz="4600" dirty="0"/>
              <a:t>el orden coaccionando dicho derecho</a:t>
            </a:r>
            <a:r>
              <a:rPr lang="es-ES" sz="4600" dirty="0" smtClean="0"/>
              <a:t>.</a:t>
            </a:r>
          </a:p>
          <a:p>
            <a:r>
              <a:rPr lang="es-ES" sz="4600" dirty="0" smtClean="0"/>
              <a:t>Desigualdades producidas </a:t>
            </a:r>
            <a:r>
              <a:rPr lang="es-ES" sz="4600" dirty="0"/>
              <a:t>por </a:t>
            </a:r>
            <a:r>
              <a:rPr lang="es-ES" sz="4600" dirty="0" smtClean="0"/>
              <a:t>las políticas implantadas tras </a:t>
            </a:r>
            <a:r>
              <a:rPr lang="es-ES" sz="4600" dirty="0"/>
              <a:t>la irrupción de la </a:t>
            </a:r>
            <a:r>
              <a:rPr lang="es-ES" sz="4600" dirty="0" smtClean="0"/>
              <a:t> crisis</a:t>
            </a:r>
            <a:r>
              <a:rPr lang="es-ES" sz="4600" dirty="0"/>
              <a:t>, por los casos de corrupción… Problemas, todos ellos, que no se reflejan en </a:t>
            </a:r>
            <a:r>
              <a:rPr lang="es-ES" sz="4600" dirty="0" smtClean="0"/>
              <a:t>la campaña</a:t>
            </a:r>
            <a:r>
              <a:rPr lang="es-ES" sz="4600" dirty="0"/>
              <a:t>, y que en cualquier caso no se solucionan con entendimiento y tolerancia, </a:t>
            </a:r>
            <a:r>
              <a:rPr lang="es-ES" sz="4600" dirty="0" smtClean="0"/>
              <a:t>sino con </a:t>
            </a:r>
            <a:r>
              <a:rPr lang="es-ES" sz="4600" dirty="0"/>
              <a:t>justicia</a:t>
            </a:r>
            <a:r>
              <a:rPr lang="es-ES" sz="4600" dirty="0" smtClean="0"/>
              <a:t>.</a:t>
            </a:r>
          </a:p>
          <a:p>
            <a:r>
              <a:rPr lang="es-ES" sz="4600" dirty="0"/>
              <a:t>ha lanzado un sentimiento de orgullo hacia lo nuestro, en </a:t>
            </a:r>
            <a:r>
              <a:rPr lang="es-ES" sz="4600" dirty="0" smtClean="0"/>
              <a:t>un momento </a:t>
            </a:r>
            <a:r>
              <a:rPr lang="es-ES" sz="4600" dirty="0"/>
              <a:t>de gran decepción y crítica social. Estos mensajes llevan inherente </a:t>
            </a:r>
            <a:r>
              <a:rPr lang="es-ES" sz="4600" dirty="0" smtClean="0"/>
              <a:t>un sentimiento </a:t>
            </a:r>
            <a:r>
              <a:rPr lang="es-ES" sz="4600" dirty="0"/>
              <a:t>de conformismo, y por tanto de resistencia a los cambios que </a:t>
            </a:r>
            <a:r>
              <a:rPr lang="es-ES" sz="4600" dirty="0" smtClean="0"/>
              <a:t>necesitamos para </a:t>
            </a:r>
            <a:r>
              <a:rPr lang="es-ES" sz="4600" dirty="0"/>
              <a:t>revertir una situación de crisis generalizada. </a:t>
            </a:r>
            <a:endParaRPr lang="es-ES" sz="4600" dirty="0" smtClean="0"/>
          </a:p>
          <a:p>
            <a:r>
              <a:rPr lang="es-ES" sz="4600" dirty="0"/>
              <a:t>B</a:t>
            </a:r>
            <a:r>
              <a:rPr lang="es-ES" sz="4600" dirty="0" smtClean="0"/>
              <a:t>uscan </a:t>
            </a:r>
            <a:r>
              <a:rPr lang="es-ES" sz="4600" dirty="0"/>
              <a:t>que el consumidor asocie a la marca una serie </a:t>
            </a:r>
            <a:r>
              <a:rPr lang="es-ES" sz="4600" dirty="0" smtClean="0"/>
              <a:t>de valores </a:t>
            </a:r>
            <a:r>
              <a:rPr lang="es-ES" sz="4600" dirty="0"/>
              <a:t>con los que se ve identificado, como el optimismo, la solidaridad, la alegría, o </a:t>
            </a:r>
            <a:r>
              <a:rPr lang="es-ES" sz="4600" dirty="0" smtClean="0"/>
              <a:t>en este </a:t>
            </a:r>
            <a:r>
              <a:rPr lang="es-ES" sz="4600" dirty="0"/>
              <a:t>caso, el entendimiento y la </a:t>
            </a:r>
            <a:r>
              <a:rPr lang="es-ES" sz="4600" dirty="0" smtClean="0"/>
              <a:t>tolerancia. Sin embargo</a:t>
            </a:r>
            <a:r>
              <a:rPr lang="es-ES" sz="4600" dirty="0"/>
              <a:t>, esta estrategia, </a:t>
            </a:r>
            <a:r>
              <a:rPr lang="es-ES" sz="4600" dirty="0" smtClean="0"/>
              <a:t>no deja </a:t>
            </a:r>
            <a:r>
              <a:rPr lang="es-ES" sz="4600" dirty="0"/>
              <a:t>de tener </a:t>
            </a:r>
            <a:r>
              <a:rPr lang="es-ES" sz="4600" dirty="0" smtClean="0"/>
              <a:t>un fuerte </a:t>
            </a:r>
            <a:r>
              <a:rPr lang="es-ES" sz="4600" dirty="0"/>
              <a:t>componente de manipulación, cuando entre la marca, o los productos que </a:t>
            </a:r>
            <a:r>
              <a:rPr lang="es-ES" sz="4600" dirty="0" smtClean="0"/>
              <a:t>ofrece, no </a:t>
            </a:r>
            <a:r>
              <a:rPr lang="es-ES" sz="4600" dirty="0"/>
              <a:t>existe ninguna relación con los valores que trata de representar en sus campañas. </a:t>
            </a:r>
            <a:endParaRPr lang="es-ES" sz="4600" dirty="0" smtClean="0"/>
          </a:p>
          <a:p>
            <a:r>
              <a:rPr lang="es-ES" sz="4600" dirty="0" smtClean="0"/>
              <a:t>La </a:t>
            </a:r>
            <a:r>
              <a:rPr lang="es-ES" sz="4600" dirty="0"/>
              <a:t>OMS ha clasificado la carne procesada, entre los que se </a:t>
            </a:r>
            <a:r>
              <a:rPr lang="es-ES" sz="4600" dirty="0" smtClean="0"/>
              <a:t> encuentran </a:t>
            </a:r>
            <a:r>
              <a:rPr lang="es-ES" sz="4600" dirty="0"/>
              <a:t>los embutidos, el </a:t>
            </a:r>
            <a:r>
              <a:rPr lang="es-ES" sz="4600" dirty="0" err="1"/>
              <a:t>bacon</a:t>
            </a:r>
            <a:r>
              <a:rPr lang="es-ES" sz="4600" dirty="0"/>
              <a:t> o las salchichas, productos habituales de </a:t>
            </a:r>
            <a:r>
              <a:rPr lang="es-ES" sz="4600" dirty="0" smtClean="0"/>
              <a:t>Campofrío, como </a:t>
            </a:r>
            <a:r>
              <a:rPr lang="es-ES" sz="4600" dirty="0"/>
              <a:t>un carcinógeno del Grupo 1, que quiere decir que hay evidencias claras de </a:t>
            </a:r>
            <a:r>
              <a:rPr lang="es-ES" sz="4600" dirty="0" smtClean="0"/>
              <a:t>que este </a:t>
            </a:r>
            <a:r>
              <a:rPr lang="es-ES" sz="4600" dirty="0"/>
              <a:t>tipo de producto provoca cáncer, en concreto, cáncer </a:t>
            </a:r>
            <a:r>
              <a:rPr lang="es-ES" sz="4600" dirty="0" smtClean="0"/>
              <a:t>colon rectal </a:t>
            </a:r>
          </a:p>
          <a:p>
            <a:r>
              <a:rPr lang="es-ES" sz="4600" dirty="0"/>
              <a:t>L</a:t>
            </a:r>
            <a:r>
              <a:rPr lang="es-ES" sz="4600" dirty="0" smtClean="0"/>
              <a:t>a </a:t>
            </a:r>
            <a:r>
              <a:rPr lang="es-ES" sz="4600" dirty="0"/>
              <a:t>UNEP (Programa Ambiental de las Naciones Unidas), en un informe de </a:t>
            </a:r>
            <a:r>
              <a:rPr lang="es-ES" sz="4600" dirty="0" smtClean="0"/>
              <a:t> 2010  </a:t>
            </a:r>
            <a:r>
              <a:rPr lang="es-ES" sz="4600" dirty="0"/>
              <a:t>establecía que "los productos animales causan más daño que la producción </a:t>
            </a:r>
            <a:r>
              <a:rPr lang="es-ES" sz="4600" dirty="0" smtClean="0"/>
              <a:t>de minerales </a:t>
            </a:r>
            <a:r>
              <a:rPr lang="es-ES" sz="4600" dirty="0"/>
              <a:t>para la construcción como arena cemento, de plásticos o de metales</a:t>
            </a:r>
            <a:r>
              <a:rPr lang="es-ES" sz="4600" dirty="0" smtClean="0"/>
              <a:t>". Además</a:t>
            </a:r>
            <a:r>
              <a:rPr lang="es-ES" sz="4600" dirty="0"/>
              <a:t>, el ganado criado para uso humano, consume el 70% del agua dulce </a:t>
            </a:r>
            <a:r>
              <a:rPr lang="es-ES" sz="4600" dirty="0" smtClean="0"/>
              <a:t>del Planeta </a:t>
            </a:r>
            <a:r>
              <a:rPr lang="es-ES" sz="4600" dirty="0"/>
              <a:t>y conlleva el 39% del uso total de la tierra. </a:t>
            </a:r>
          </a:p>
          <a:p>
            <a:endParaRPr lang="es-ES" sz="4900"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620" y="116632"/>
            <a:ext cx="3304667" cy="144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268760"/>
            <a:ext cx="8229600" cy="1143000"/>
          </a:xfrm>
        </p:spPr>
        <p:txBody>
          <a:bodyPr/>
          <a:lstStyle/>
          <a:p>
            <a:r>
              <a:rPr lang="es-ES" dirty="0" smtClean="0"/>
              <a:t>PREMIOS DE AÑOS ANTERIORES</a:t>
            </a:r>
            <a:endParaRPr lang="es-ES" dirty="0"/>
          </a:p>
        </p:txBody>
      </p:sp>
    </p:spTree>
    <p:extLst>
      <p:ext uri="{BB962C8B-B14F-4D97-AF65-F5344CB8AC3E}">
        <p14:creationId xmlns:p14="http://schemas.microsoft.com/office/powerpoint/2010/main" val="2308131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6203032" cy="1426170"/>
          </a:xfrm>
        </p:spPr>
        <p:txBody>
          <a:bodyPr>
            <a:noAutofit/>
          </a:bodyPr>
          <a:lstStyle/>
          <a:p>
            <a:r>
              <a:rPr lang="es-ES" sz="3600" dirty="0" smtClean="0"/>
              <a:t>Vodafone: </a:t>
            </a:r>
            <a:r>
              <a:rPr lang="es-ES" sz="1800" dirty="0"/>
              <a:t>https://www.youtube.com/watch?v=zuHoCy1-a5E</a:t>
            </a:r>
            <a:endParaRPr lang="es-ES" sz="2800" dirty="0" smtClean="0"/>
          </a:p>
        </p:txBody>
      </p:sp>
      <p:pic>
        <p:nvPicPr>
          <p:cNvPr id="32770" name="Picture 2" descr="http://alcotel.net/imagenes_vodafone/logo_vodafone.jpg"/>
          <p:cNvPicPr>
            <a:picLocks noChangeAspect="1" noChangeArrowheads="1"/>
          </p:cNvPicPr>
          <p:nvPr/>
        </p:nvPicPr>
        <p:blipFill>
          <a:blip r:embed="rId2" cstate="print"/>
          <a:srcRect/>
          <a:stretch>
            <a:fillRect/>
          </a:stretch>
        </p:blipFill>
        <p:spPr bwMode="auto">
          <a:xfrm>
            <a:off x="7092280" y="0"/>
            <a:ext cx="2051720" cy="2051721"/>
          </a:xfrm>
          <a:prstGeom prst="rect">
            <a:avLst/>
          </a:prstGeom>
          <a:noFill/>
        </p:spPr>
      </p:pic>
      <p:sp>
        <p:nvSpPr>
          <p:cNvPr id="3" name="2 Marcador de contenido"/>
          <p:cNvSpPr>
            <a:spLocks noGrp="1"/>
          </p:cNvSpPr>
          <p:nvPr>
            <p:ph idx="1"/>
          </p:nvPr>
        </p:nvSpPr>
        <p:spPr>
          <a:xfrm>
            <a:off x="323528" y="1801368"/>
            <a:ext cx="8568952" cy="4867992"/>
          </a:xfrm>
        </p:spPr>
        <p:txBody>
          <a:bodyPr>
            <a:normAutofit fontScale="55000" lnSpcReduction="20000"/>
          </a:bodyPr>
          <a:lstStyle/>
          <a:p>
            <a:r>
              <a:rPr lang="es-ES" b="1" dirty="0"/>
              <a:t>A</a:t>
            </a:r>
            <a:r>
              <a:rPr lang="es-ES" b="1" dirty="0" smtClean="0"/>
              <a:t>nimar </a:t>
            </a:r>
            <a:r>
              <a:rPr lang="es-ES" b="1" dirty="0"/>
              <a:t>al </a:t>
            </a:r>
            <a:r>
              <a:rPr lang="es-ES" b="1" dirty="0" smtClean="0"/>
              <a:t>sobreconsumo, inculcando </a:t>
            </a:r>
            <a:r>
              <a:rPr lang="es-ES" b="1" dirty="0"/>
              <a:t>falsas emociones y necesidades </a:t>
            </a:r>
            <a:r>
              <a:rPr lang="es-ES" b="1" dirty="0" smtClean="0"/>
              <a:t>con poca </a:t>
            </a:r>
            <a:r>
              <a:rPr lang="es-ES" b="1" dirty="0"/>
              <a:t>relación con el producto que venden. </a:t>
            </a:r>
            <a:endParaRPr lang="es-ES" b="1" dirty="0" smtClean="0"/>
          </a:p>
          <a:p>
            <a:r>
              <a:rPr lang="es-ES" dirty="0" smtClean="0"/>
              <a:t>El anuncio es una invitación a la “</a:t>
            </a:r>
            <a:r>
              <a:rPr lang="es-ES" b="1" dirty="0" smtClean="0"/>
              <a:t>obsolescencia inducida</a:t>
            </a:r>
            <a:r>
              <a:rPr lang="es-ES" dirty="0" smtClean="0"/>
              <a:t>”, es decir, a renovar los objetos de manera compulsiva sin esperar a los que ya poseemos se estropeen o se rompan. No se plantean necesidades </a:t>
            </a:r>
            <a:r>
              <a:rPr lang="es-ES" b="1" dirty="0" smtClean="0"/>
              <a:t>sino caprichos</a:t>
            </a:r>
            <a:r>
              <a:rPr lang="es-ES" dirty="0" smtClean="0"/>
              <a:t>. </a:t>
            </a:r>
          </a:p>
          <a:p>
            <a:r>
              <a:rPr lang="es-ES" dirty="0" smtClean="0"/>
              <a:t>Renovar el teléfono cada año no solo es innecesario, sino que tiene unas implicaciones ambientales, sociales y económicas totalmente insostenibles. </a:t>
            </a:r>
          </a:p>
          <a:p>
            <a:r>
              <a:rPr lang="es-ES" dirty="0" smtClean="0"/>
              <a:t>La producción de </a:t>
            </a:r>
            <a:r>
              <a:rPr lang="es-ES" dirty="0" err="1" smtClean="0"/>
              <a:t>smartphones</a:t>
            </a:r>
            <a:r>
              <a:rPr lang="es-ES" dirty="0" smtClean="0"/>
              <a:t> huele a </a:t>
            </a:r>
            <a:r>
              <a:rPr lang="es-ES" b="1" dirty="0" smtClean="0"/>
              <a:t>guerras, esclavismo, apropiación de recursos, contaminación ambiental, problemas de salud, toxicidad.</a:t>
            </a:r>
          </a:p>
          <a:p>
            <a:r>
              <a:rPr lang="es-ES" dirty="0"/>
              <a:t>Países africanos como Ghana son receptores de esos desechos tecnológicos </a:t>
            </a:r>
            <a:r>
              <a:rPr lang="es-ES" dirty="0" smtClean="0"/>
              <a:t>y albergan </a:t>
            </a:r>
            <a:r>
              <a:rPr lang="es-ES" dirty="0"/>
              <a:t>ya gigantes vertederos de teléfonos, ordenadores y otros aparatos. </a:t>
            </a:r>
            <a:r>
              <a:rPr lang="es-ES" dirty="0" smtClean="0"/>
              <a:t>Los celulares </a:t>
            </a:r>
            <a:r>
              <a:rPr lang="es-ES" dirty="0"/>
              <a:t>contienen metales pesados y sustancias químicas tóxicas persistentes </a:t>
            </a:r>
            <a:r>
              <a:rPr lang="es-ES" dirty="0" smtClean="0"/>
              <a:t>que contaminan </a:t>
            </a:r>
            <a:r>
              <a:rPr lang="es-ES" dirty="0"/>
              <a:t>el medio ambiente y afectan a la salud, en especial a las personas </a:t>
            </a:r>
            <a:r>
              <a:rPr lang="es-ES" dirty="0" smtClean="0"/>
              <a:t>que los </a:t>
            </a:r>
            <a:r>
              <a:rPr lang="es-ES" dirty="0"/>
              <a:t>manipulan en esos basurales sin la protección adecuada</a:t>
            </a:r>
            <a:r>
              <a:rPr lang="es-ES" dirty="0" smtClean="0"/>
              <a:t>.</a:t>
            </a:r>
          </a:p>
          <a:p>
            <a:r>
              <a:rPr lang="es-ES" dirty="0"/>
              <a:t>Muchos de los componentes de los móviles desechados podrían recuperarse </a:t>
            </a:r>
            <a:r>
              <a:rPr lang="es-ES" dirty="0" smtClean="0"/>
              <a:t>y reutilizarse</a:t>
            </a:r>
            <a:r>
              <a:rPr lang="es-ES" dirty="0"/>
              <a:t>, pero probablemente no olerían a nuevo. No entrarían en la </a:t>
            </a:r>
            <a:r>
              <a:rPr lang="es-ES" dirty="0" smtClean="0"/>
              <a:t>estrategia de </a:t>
            </a:r>
            <a:r>
              <a:rPr lang="es-ES" dirty="0"/>
              <a:t>consumo arrasador y un modelo publicitario inconsciente que </a:t>
            </a:r>
            <a:r>
              <a:rPr lang="es-ES" dirty="0" smtClean="0"/>
              <a:t>promueve Vodafone</a:t>
            </a:r>
            <a:endParaRPr lang="es-ES" b="1" dirty="0" smtClean="0"/>
          </a:p>
        </p:txBody>
      </p:sp>
    </p:spTree>
    <p:extLst>
      <p:ext uri="{BB962C8B-B14F-4D97-AF65-F5344CB8AC3E}">
        <p14:creationId xmlns:p14="http://schemas.microsoft.com/office/powerpoint/2010/main" val="273617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5634820" cy="1426170"/>
          </a:xfrm>
        </p:spPr>
        <p:txBody>
          <a:bodyPr>
            <a:noAutofit/>
          </a:bodyPr>
          <a:lstStyle/>
          <a:p>
            <a:r>
              <a:rPr lang="es-ES" sz="3600" dirty="0" smtClean="0"/>
              <a:t>Coca Cola: </a:t>
            </a:r>
            <a:r>
              <a:rPr lang="es-ES" sz="1800" dirty="0"/>
              <a:t>https://www.youtube.com/watch?v=4RQZTvyVaVs</a:t>
            </a:r>
            <a:endParaRPr lang="es-ES" sz="2800" dirty="0" smtClean="0"/>
          </a:p>
        </p:txBody>
      </p:sp>
      <p:sp>
        <p:nvSpPr>
          <p:cNvPr id="3" name="2 Marcador de contenido"/>
          <p:cNvSpPr>
            <a:spLocks noGrp="1"/>
          </p:cNvSpPr>
          <p:nvPr>
            <p:ph idx="1"/>
          </p:nvPr>
        </p:nvSpPr>
        <p:spPr>
          <a:xfrm>
            <a:off x="467544" y="1988840"/>
            <a:ext cx="8136904" cy="4680520"/>
          </a:xfrm>
        </p:spPr>
        <p:txBody>
          <a:bodyPr>
            <a:normAutofit fontScale="62500" lnSpcReduction="20000"/>
          </a:bodyPr>
          <a:lstStyle/>
          <a:p>
            <a:r>
              <a:rPr lang="es-ES" dirty="0" smtClean="0"/>
              <a:t>Premio </a:t>
            </a:r>
            <a:r>
              <a:rPr lang="es-ES" b="1" dirty="0"/>
              <a:t>por la transmisión </a:t>
            </a:r>
            <a:r>
              <a:rPr lang="es-ES" b="1" dirty="0" smtClean="0"/>
              <a:t>de valores </a:t>
            </a:r>
            <a:r>
              <a:rPr lang="es-ES" b="1" dirty="0"/>
              <a:t>solidarios y de lucha en </a:t>
            </a:r>
            <a:r>
              <a:rPr lang="es-ES" b="1" dirty="0" smtClean="0"/>
              <a:t>total contraposición </a:t>
            </a:r>
            <a:r>
              <a:rPr lang="es-ES" b="1" dirty="0"/>
              <a:t>con sus prácticas </a:t>
            </a:r>
            <a:r>
              <a:rPr lang="es-ES" b="1" dirty="0" smtClean="0"/>
              <a:t>empresariales</a:t>
            </a:r>
          </a:p>
          <a:p>
            <a:r>
              <a:rPr lang="es-ES" dirty="0"/>
              <a:t>Frente a las evidencias científicas de que sus bebidas (con el equivalente de </a:t>
            </a:r>
            <a:r>
              <a:rPr lang="es-ES" dirty="0" smtClean="0"/>
              <a:t>16 cucharillas </a:t>
            </a:r>
            <a:r>
              <a:rPr lang="es-ES" dirty="0"/>
              <a:t>de azúcar en cada botella de medio litro de COCA-COLA </a:t>
            </a:r>
            <a:r>
              <a:rPr lang="es-ES" dirty="0" smtClean="0"/>
              <a:t>regular) son causa </a:t>
            </a:r>
            <a:r>
              <a:rPr lang="es-ES" dirty="0"/>
              <a:t>clara de sobrepeso, la compañía apuesta por </a:t>
            </a:r>
            <a:r>
              <a:rPr lang="es-ES" b="1" dirty="0"/>
              <a:t>responsabilizar a la  televisión </a:t>
            </a:r>
            <a:r>
              <a:rPr lang="es-ES" b="1" dirty="0" smtClean="0"/>
              <a:t>y el </a:t>
            </a:r>
            <a:r>
              <a:rPr lang="es-ES" b="1" dirty="0"/>
              <a:t>sedentarismo</a:t>
            </a:r>
            <a:r>
              <a:rPr lang="es-ES" dirty="0"/>
              <a:t>. </a:t>
            </a:r>
            <a:endParaRPr lang="es-ES" dirty="0" smtClean="0"/>
          </a:p>
          <a:p>
            <a:r>
              <a:rPr lang="es-ES" dirty="0" smtClean="0"/>
              <a:t>A pesar de transmitir compromiso con la sociedad, </a:t>
            </a:r>
            <a:r>
              <a:rPr lang="es-ES" dirty="0"/>
              <a:t>marca global acusada a lo largo de sus 126 años de historia de encubrir </a:t>
            </a:r>
            <a:r>
              <a:rPr lang="es-ES" dirty="0" smtClean="0"/>
              <a:t>violaciones de </a:t>
            </a:r>
            <a:r>
              <a:rPr lang="es-ES" dirty="0"/>
              <a:t>derechos </a:t>
            </a:r>
            <a:r>
              <a:rPr lang="es-ES" dirty="0" smtClean="0"/>
              <a:t>humanos; </a:t>
            </a:r>
            <a:r>
              <a:rPr lang="es-ES" dirty="0"/>
              <a:t>sellar acuerdos con regímenes </a:t>
            </a:r>
            <a:r>
              <a:rPr lang="es-ES" dirty="0" smtClean="0"/>
              <a:t>dictatoriales; sobreexplotar </a:t>
            </a:r>
            <a:r>
              <a:rPr lang="es-ES" dirty="0"/>
              <a:t>recursos naturales de países en vías de </a:t>
            </a:r>
            <a:r>
              <a:rPr lang="es-ES" dirty="0" smtClean="0"/>
              <a:t>desarrollo; inundar mercados </a:t>
            </a:r>
            <a:r>
              <a:rPr lang="es-ES" dirty="0"/>
              <a:t>con sus productos desplazando productos locales y hábitos de </a:t>
            </a:r>
            <a:r>
              <a:rPr lang="es-ES" dirty="0" smtClean="0"/>
              <a:t>consumo tradicionales</a:t>
            </a:r>
            <a:r>
              <a:rPr lang="es-ES" dirty="0"/>
              <a:t>. </a:t>
            </a:r>
          </a:p>
          <a:p>
            <a:r>
              <a:rPr lang="es-ES" dirty="0" smtClean="0"/>
              <a:t>En España </a:t>
            </a:r>
            <a:r>
              <a:rPr lang="es-ES" b="1" dirty="0" smtClean="0"/>
              <a:t>despide trabajadores </a:t>
            </a:r>
            <a:r>
              <a:rPr lang="es-ES" dirty="0" smtClean="0"/>
              <a:t>con más de 900 millones de beneficios, </a:t>
            </a:r>
            <a:r>
              <a:rPr lang="es-ES" b="1" dirty="0" smtClean="0"/>
              <a:t>contamina y dificulta el acceso al agua </a:t>
            </a:r>
            <a:r>
              <a:rPr lang="es-ES" dirty="0" smtClean="0"/>
              <a:t>y los </a:t>
            </a:r>
            <a:r>
              <a:rPr lang="es-ES" b="1" dirty="0" smtClean="0"/>
              <a:t>derechos</a:t>
            </a:r>
            <a:r>
              <a:rPr lang="es-ES" dirty="0" smtClean="0"/>
              <a:t> de trabajadores en otros países. </a:t>
            </a:r>
          </a:p>
        </p:txBody>
      </p:sp>
      <p:pic>
        <p:nvPicPr>
          <p:cNvPr id="26626" name="Picture 2" descr="http://t0.gstatic.com/images?q=tbn:ANd9GcRC7_9VNY430SRHC77TJxfuZQbSyShACTZfFlRWqq6LPkWKrfdekw"/>
          <p:cNvPicPr>
            <a:picLocks noChangeAspect="1" noChangeArrowheads="1"/>
          </p:cNvPicPr>
          <p:nvPr/>
        </p:nvPicPr>
        <p:blipFill>
          <a:blip r:embed="rId2" cstate="print"/>
          <a:srcRect/>
          <a:stretch>
            <a:fillRect/>
          </a:stretch>
        </p:blipFill>
        <p:spPr bwMode="auto">
          <a:xfrm>
            <a:off x="6092020" y="0"/>
            <a:ext cx="3051980" cy="1844824"/>
          </a:xfrm>
          <a:prstGeom prst="rect">
            <a:avLst/>
          </a:prstGeom>
          <a:noFill/>
        </p:spPr>
      </p:pic>
    </p:spTree>
    <p:extLst>
      <p:ext uri="{BB962C8B-B14F-4D97-AF65-F5344CB8AC3E}">
        <p14:creationId xmlns:p14="http://schemas.microsoft.com/office/powerpoint/2010/main" val="107883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1581</TotalTime>
  <Words>1813</Words>
  <Application>Microsoft Office PowerPoint</Application>
  <PresentationFormat>Presentación en pantalla (4:3)</PresentationFormat>
  <Paragraphs>57</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Diseño predeterminado</vt:lpstr>
      <vt:lpstr>Presentación de PowerPoint</vt:lpstr>
      <vt:lpstr>LOS PREMIOS SOMBRA</vt:lpstr>
      <vt:lpstr>ANUNCIOS</vt:lpstr>
      <vt:lpstr>Media Markt https://www.youtube.com/watch?v=pLQf3yDiWxQ</vt:lpstr>
      <vt:lpstr>Iberdrola: https://www.youtube.com/watch?v=bVYtQx2sU6U</vt:lpstr>
      <vt:lpstr>Campofrío: https://www.youtube.com/watch?v=Imx00hOw8HY </vt:lpstr>
      <vt:lpstr>PREMIOS DE AÑOS ANTERIORES</vt:lpstr>
      <vt:lpstr>Vodafone: https://www.youtube.com/watch?v=zuHoCy1-a5E</vt:lpstr>
      <vt:lpstr>Coca Cola: https://www.youtube.com/watch?v=4RQZTvyVaVs</vt:lpstr>
      <vt:lpstr>Nestlé: https://www.youtube.com/watch?v=tz0EQqwHOyA  https://www.youtube.com/watch?v=rgJz2wyb420  </vt:lpstr>
      <vt:lpstr>Ecoembes: https://www.youtube.com/watch?v=f9emWtXjZuE </vt:lpstr>
      <vt:lpstr>¿Y AHORA QUÉ?</vt:lpstr>
      <vt:lpstr>ACTIVIDADES</vt:lpstr>
    </vt:vector>
  </TitlesOfParts>
  <Company>Windows 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 PREMIOS SOMBRA</dc:title>
  <dc:creator>USUARIO</dc:creator>
  <cp:lastModifiedBy>Usuario</cp:lastModifiedBy>
  <cp:revision>32</cp:revision>
  <dcterms:created xsi:type="dcterms:W3CDTF">2010-11-28T20:49:05Z</dcterms:created>
  <dcterms:modified xsi:type="dcterms:W3CDTF">2018-01-11T09:42:08Z</dcterms:modified>
</cp:coreProperties>
</file>