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sldIdLst>
    <p:sldId id="256" r:id="rId2"/>
    <p:sldId id="323" r:id="rId3"/>
    <p:sldId id="327" r:id="rId4"/>
    <p:sldId id="352" r:id="rId5"/>
    <p:sldId id="378" r:id="rId6"/>
    <p:sldId id="351" r:id="rId7"/>
    <p:sldId id="388" r:id="rId8"/>
    <p:sldId id="375" r:id="rId9"/>
    <p:sldId id="385" r:id="rId10"/>
    <p:sldId id="376" r:id="rId11"/>
    <p:sldId id="383" r:id="rId12"/>
    <p:sldId id="387" r:id="rId13"/>
    <p:sldId id="386" r:id="rId14"/>
    <p:sldId id="384" r:id="rId15"/>
    <p:sldId id="359" r:id="rId16"/>
    <p:sldId id="389" r:id="rId17"/>
    <p:sldId id="390" r:id="rId18"/>
    <p:sldId id="325" r:id="rId19"/>
    <p:sldId id="264" r:id="rId20"/>
    <p:sldId id="356" r:id="rId21"/>
    <p:sldId id="391" r:id="rId22"/>
    <p:sldId id="362" r:id="rId23"/>
    <p:sldId id="363"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5" d="100"/>
          <a:sy n="75" d="100"/>
        </p:scale>
        <p:origin x="-1020" y="-84"/>
      </p:cViewPr>
      <p:guideLst>
        <p:guide orient="horz" pos="2160"/>
        <p:guide pos="2880"/>
      </p:guideLst>
    </p:cSldViewPr>
  </p:slideViewPr>
  <p:outlineViewPr>
    <p:cViewPr>
      <p:scale>
        <a:sx n="33" d="100"/>
        <a:sy n="33" d="100"/>
      </p:scale>
      <p:origin x="0" y="6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DF245-A556-4D98-9DC1-214481A866C4}" type="datetimeFigureOut">
              <a:rPr lang="es-ES" smtClean="0"/>
              <a:pPr/>
              <a:t>04/03/2015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D10F09-70E3-40F3-B304-11A9260E29E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F245-A556-4D98-9DC1-214481A866C4}" type="datetimeFigureOut">
              <a:rPr lang="es-ES" smtClean="0"/>
              <a:pPr/>
              <a:t>04/03/2015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10F09-70E3-40F3-B304-11A9260E29E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f5Gq5xd4MZ8canci&#243;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Eomvszymmk"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youtube.com/watch?v=WBEMsjI8UjA" TargetMode="External"/><Relationship Id="rId5" Type="http://schemas.openxmlformats.org/officeDocument/2006/relationships/hyperlink" Target="https://www.youtube.com/watch?v=U3nh8trZ4JE" TargetMode="External"/><Relationship Id="rId4" Type="http://schemas.openxmlformats.org/officeDocument/2006/relationships/hyperlink" Target="https://www.youtube.com/watch?v=TJ2BPoX0AE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dena\Documents\alcohol1.jpg"/>
          <p:cNvPicPr>
            <a:picLocks noChangeAspect="1" noChangeArrowheads="1"/>
          </p:cNvPicPr>
          <p:nvPr/>
        </p:nvPicPr>
        <p:blipFill>
          <a:blip r:embed="rId2" cstate="print"/>
          <a:srcRect/>
          <a:stretch>
            <a:fillRect/>
          </a:stretch>
        </p:blipFill>
        <p:spPr bwMode="auto">
          <a:xfrm>
            <a:off x="3851920" y="332656"/>
            <a:ext cx="5105400" cy="4267200"/>
          </a:xfrm>
          <a:prstGeom prst="rect">
            <a:avLst/>
          </a:prstGeom>
          <a:noFill/>
        </p:spPr>
      </p:pic>
      <p:sp>
        <p:nvSpPr>
          <p:cNvPr id="2" name="1 Título"/>
          <p:cNvSpPr>
            <a:spLocks noGrp="1"/>
          </p:cNvSpPr>
          <p:nvPr>
            <p:ph type="ctrTitle"/>
          </p:nvPr>
        </p:nvSpPr>
        <p:spPr>
          <a:xfrm>
            <a:off x="0" y="548680"/>
            <a:ext cx="3563888" cy="3528392"/>
          </a:xfrm>
        </p:spPr>
        <p:txBody>
          <a:bodyPr>
            <a:normAutofit/>
          </a:bodyPr>
          <a:lstStyle/>
          <a:p>
            <a:pPr algn="ctr"/>
            <a:r>
              <a:rPr lang="es-ES" b="1" dirty="0" smtClean="0"/>
              <a:t>Educación para la salud:</a:t>
            </a:r>
            <a:br>
              <a:rPr lang="es-ES" b="1" dirty="0" smtClean="0"/>
            </a:br>
            <a:r>
              <a:rPr lang="es-ES" b="1" dirty="0" smtClean="0"/>
              <a:t>ALCOHOL</a:t>
            </a:r>
            <a:r>
              <a:rPr lang="es-ES" sz="4000" b="1" dirty="0" smtClean="0"/>
              <a:t> </a:t>
            </a:r>
            <a:endParaRPr lang="es-ES" sz="4000" b="1" dirty="0"/>
          </a:p>
        </p:txBody>
      </p:sp>
      <p:sp>
        <p:nvSpPr>
          <p:cNvPr id="4" name="3 Subtítulo"/>
          <p:cNvSpPr>
            <a:spLocks noGrp="1"/>
          </p:cNvSpPr>
          <p:nvPr>
            <p:ph type="subTitle" idx="1"/>
          </p:nvPr>
        </p:nvSpPr>
        <p:spPr>
          <a:xfrm>
            <a:off x="323528" y="5517232"/>
            <a:ext cx="5114778" cy="1101248"/>
          </a:xfrm>
        </p:spPr>
        <p:txBody>
          <a:bodyPr>
            <a:normAutofit/>
          </a:bodyPr>
          <a:lstStyle/>
          <a:p>
            <a:r>
              <a:rPr lang="es-ES" sz="2800" dirty="0" smtClean="0"/>
              <a:t>IES </a:t>
            </a:r>
            <a:r>
              <a:rPr lang="es-ES" sz="2800" dirty="0" err="1" smtClean="0"/>
              <a:t>Guadalerzas</a:t>
            </a:r>
            <a:endParaRPr lang="es-E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0"/>
            <a:ext cx="8229600" cy="1143000"/>
          </a:xfrm>
        </p:spPr>
        <p:txBody>
          <a:bodyPr>
            <a:normAutofit fontScale="90000"/>
          </a:bodyPr>
          <a:lstStyle/>
          <a:p>
            <a:r>
              <a:rPr lang="es-ES" dirty="0" smtClean="0"/>
              <a:t>Efectos negativos en habilidades por consumo de alcohol a largo plazo</a:t>
            </a:r>
            <a:endParaRPr lang="es-ES" dirty="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683568" y="1340768"/>
            <a:ext cx="7781077"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jar.info/wp-content/uploads/2014/01/dejar-de-tomar-beber-alcohol.jpg"/>
          <p:cNvPicPr>
            <a:picLocks noChangeAspect="1" noChangeArrowheads="1"/>
          </p:cNvPicPr>
          <p:nvPr/>
        </p:nvPicPr>
        <p:blipFill>
          <a:blip r:embed="rId2" cstate="print">
            <a:lum bright="40000"/>
          </a:blip>
          <a:srcRect/>
          <a:stretch>
            <a:fillRect/>
          </a:stretch>
        </p:blipFill>
        <p:spPr bwMode="auto">
          <a:xfrm>
            <a:off x="0" y="0"/>
            <a:ext cx="9133958" cy="6858000"/>
          </a:xfrm>
          <a:prstGeom prst="rect">
            <a:avLst/>
          </a:prstGeom>
          <a:noFill/>
        </p:spPr>
      </p:pic>
      <p:sp>
        <p:nvSpPr>
          <p:cNvPr id="2" name="1 Título"/>
          <p:cNvSpPr>
            <a:spLocks noGrp="1"/>
          </p:cNvSpPr>
          <p:nvPr>
            <p:ph type="title"/>
          </p:nvPr>
        </p:nvSpPr>
        <p:spPr>
          <a:xfrm>
            <a:off x="467544" y="188640"/>
            <a:ext cx="8229600" cy="634082"/>
          </a:xfrm>
        </p:spPr>
        <p:txBody>
          <a:bodyPr>
            <a:normAutofit fontScale="90000"/>
          </a:bodyPr>
          <a:lstStyle/>
          <a:p>
            <a:r>
              <a:rPr lang="es-ES" dirty="0" smtClean="0"/>
              <a:t>EFECTOS</a:t>
            </a:r>
            <a:endParaRPr lang="es-ES" dirty="0"/>
          </a:p>
        </p:txBody>
      </p:sp>
      <p:sp>
        <p:nvSpPr>
          <p:cNvPr id="3" name="2 Marcador de contenido"/>
          <p:cNvSpPr>
            <a:spLocks noGrp="1"/>
          </p:cNvSpPr>
          <p:nvPr>
            <p:ph idx="1"/>
          </p:nvPr>
        </p:nvSpPr>
        <p:spPr>
          <a:xfrm>
            <a:off x="323528" y="764704"/>
            <a:ext cx="8496944" cy="5904656"/>
          </a:xfrm>
        </p:spPr>
        <p:txBody>
          <a:bodyPr>
            <a:normAutofit fontScale="70000" lnSpcReduction="20000"/>
          </a:bodyPr>
          <a:lstStyle/>
          <a:p>
            <a:r>
              <a:rPr lang="es-ES" sz="3900" dirty="0" smtClean="0"/>
              <a:t>El consumo a largo plazo puede derivar en </a:t>
            </a:r>
            <a:r>
              <a:rPr lang="es-ES" sz="3900" b="1" dirty="0" smtClean="0"/>
              <a:t>problemas psicológicos como tr</a:t>
            </a:r>
            <a:r>
              <a:rPr lang="es-ES" sz="3900" b="1" dirty="0" smtClean="0">
                <a:solidFill>
                  <a:schemeClr val="tx1"/>
                </a:solidFill>
              </a:rPr>
              <a:t>astornos de ansiedad </a:t>
            </a:r>
            <a:r>
              <a:rPr lang="es-ES" sz="3900" dirty="0" smtClean="0">
                <a:solidFill>
                  <a:schemeClr val="tx1"/>
                </a:solidFill>
              </a:rPr>
              <a:t>(concretamente la fobia social para evitar situaciones temidas), </a:t>
            </a:r>
            <a:r>
              <a:rPr lang="es-ES" sz="3900" b="1" dirty="0" smtClean="0">
                <a:solidFill>
                  <a:schemeClr val="tx1"/>
                </a:solidFill>
              </a:rPr>
              <a:t>ludopatía</a:t>
            </a:r>
            <a:r>
              <a:rPr lang="es-ES" sz="3900" dirty="0" smtClean="0">
                <a:solidFill>
                  <a:schemeClr val="tx1"/>
                </a:solidFill>
              </a:rPr>
              <a:t> (adicción al juego, apuestas), </a:t>
            </a:r>
            <a:r>
              <a:rPr lang="es-ES" sz="3900" b="1" dirty="0" smtClean="0">
                <a:solidFill>
                  <a:schemeClr val="tx1"/>
                </a:solidFill>
              </a:rPr>
              <a:t>depresión</a:t>
            </a:r>
            <a:r>
              <a:rPr lang="es-ES" sz="3900" dirty="0" smtClean="0">
                <a:solidFill>
                  <a:schemeClr val="tx1"/>
                </a:solidFill>
              </a:rPr>
              <a:t>, </a:t>
            </a:r>
            <a:r>
              <a:rPr lang="es-ES" sz="3900" b="1" dirty="0" smtClean="0">
                <a:solidFill>
                  <a:schemeClr val="tx1"/>
                </a:solidFill>
              </a:rPr>
              <a:t>demencias, esquizofrenia</a:t>
            </a:r>
            <a:r>
              <a:rPr lang="es-ES" sz="3900" dirty="0" smtClean="0">
                <a:solidFill>
                  <a:schemeClr val="tx1"/>
                </a:solidFill>
              </a:rPr>
              <a:t> o </a:t>
            </a:r>
            <a:r>
              <a:rPr lang="es-ES" sz="3900" b="1" dirty="0" smtClean="0">
                <a:solidFill>
                  <a:schemeClr val="tx1"/>
                </a:solidFill>
              </a:rPr>
              <a:t>delirium</a:t>
            </a:r>
            <a:r>
              <a:rPr lang="es-ES" sz="3900" dirty="0" smtClean="0">
                <a:solidFill>
                  <a:schemeClr val="tx1"/>
                </a:solidFill>
              </a:rPr>
              <a:t>, trastornos </a:t>
            </a:r>
            <a:r>
              <a:rPr lang="es-ES" sz="3900" b="1" dirty="0" smtClean="0">
                <a:solidFill>
                  <a:schemeClr val="tx1"/>
                </a:solidFill>
              </a:rPr>
              <a:t>sexuales</a:t>
            </a:r>
            <a:r>
              <a:rPr lang="es-ES" sz="3900" dirty="0" smtClean="0">
                <a:solidFill>
                  <a:schemeClr val="tx1"/>
                </a:solidFill>
              </a:rPr>
              <a:t> o trastornos del </a:t>
            </a:r>
            <a:r>
              <a:rPr lang="es-ES" sz="3900" b="1" dirty="0" smtClean="0">
                <a:solidFill>
                  <a:schemeClr val="tx1"/>
                </a:solidFill>
              </a:rPr>
              <a:t>sueño</a:t>
            </a:r>
            <a:r>
              <a:rPr lang="es-ES" sz="3900" dirty="0" smtClean="0">
                <a:solidFill>
                  <a:schemeClr val="tx1"/>
                </a:solidFill>
              </a:rPr>
              <a:t>.</a:t>
            </a:r>
          </a:p>
          <a:p>
            <a:r>
              <a:rPr lang="es-ES" sz="3900" b="1" dirty="0" smtClean="0"/>
              <a:t>Problemas sociales </a:t>
            </a:r>
            <a:r>
              <a:rPr lang="es-ES" sz="3900" dirty="0" smtClean="0"/>
              <a:t>como en casa, en el estudio o el trabajo, con los amigos e incluso con desconocidos.  Estos problemas pueden incluir:</a:t>
            </a:r>
          </a:p>
          <a:p>
            <a:pPr lvl="1"/>
            <a:r>
              <a:rPr lang="es-ES" sz="3500" dirty="0" smtClean="0"/>
              <a:t>Discusiones con tu pareja o con tu familia.</a:t>
            </a:r>
          </a:p>
          <a:p>
            <a:pPr lvl="1"/>
            <a:r>
              <a:rPr lang="es-ES" sz="3500" dirty="0" smtClean="0"/>
              <a:t>Tensiones en la relación con los compañeros de estudio o trabajo y los amigos.</a:t>
            </a:r>
          </a:p>
          <a:p>
            <a:pPr lvl="1"/>
            <a:r>
              <a:rPr lang="es-ES" sz="3500" dirty="0" smtClean="0"/>
              <a:t>Llegar tarde a clase o al trabajo con más frecuencia.</a:t>
            </a:r>
          </a:p>
          <a:p>
            <a:pPr lvl="1"/>
            <a:r>
              <a:rPr lang="es-ES" sz="3500" dirty="0" smtClean="0"/>
              <a:t>Disminución de tu rendimiento escolar o laboral.</a:t>
            </a:r>
          </a:p>
          <a:p>
            <a:pPr lvl="1"/>
            <a:r>
              <a:rPr lang="es-ES" sz="3500" dirty="0" smtClean="0"/>
              <a:t>Llevar a cabo actos violentos o ser víctima de la violencia.</a:t>
            </a:r>
          </a:p>
          <a:p>
            <a:r>
              <a:rPr lang="es-ES" sz="3900" b="1" dirty="0" smtClean="0"/>
              <a:t>Accidentes de tráfico</a:t>
            </a:r>
          </a:p>
          <a:p>
            <a:pPr>
              <a:buNone/>
            </a:pP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piedrabuenadigital.com/wp-content/uploads/2014/07/Nueva-campa%C3%B1a-de-la-DGT-contra-la-droga-y-el-alcohol-PD.jpg"/>
          <p:cNvPicPr>
            <a:picLocks noChangeAspect="1" noChangeArrowheads="1"/>
          </p:cNvPicPr>
          <p:nvPr/>
        </p:nvPicPr>
        <p:blipFill>
          <a:blip r:embed="rId2" cstate="print"/>
          <a:srcRect/>
          <a:stretch>
            <a:fillRect/>
          </a:stretch>
        </p:blipFill>
        <p:spPr bwMode="auto">
          <a:xfrm>
            <a:off x="0" y="0"/>
            <a:ext cx="9144000" cy="68521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http://cdn.noticiaaldia.com/wp-content/uploads/2014/11/630florinda291-307x300.jpg"/>
          <p:cNvPicPr>
            <a:picLocks noChangeAspect="1" noChangeArrowheads="1"/>
          </p:cNvPicPr>
          <p:nvPr/>
        </p:nvPicPr>
        <p:blipFill>
          <a:blip r:embed="rId2" cstate="print"/>
          <a:srcRect/>
          <a:stretch>
            <a:fillRect/>
          </a:stretch>
        </p:blipFill>
        <p:spPr bwMode="auto">
          <a:xfrm>
            <a:off x="5148064" y="3164275"/>
            <a:ext cx="3995937" cy="3693725"/>
          </a:xfrm>
          <a:prstGeom prst="rect">
            <a:avLst/>
          </a:prstGeom>
          <a:noFill/>
        </p:spPr>
      </p:pic>
      <p:pic>
        <p:nvPicPr>
          <p:cNvPr id="45060" name="Picture 4" descr="http://i.ytimg.com/vi/hzQzrUsDw88/0.jpg"/>
          <p:cNvPicPr>
            <a:picLocks noChangeAspect="1" noChangeArrowheads="1"/>
          </p:cNvPicPr>
          <p:nvPr/>
        </p:nvPicPr>
        <p:blipFill>
          <a:blip r:embed="rId3" cstate="print"/>
          <a:srcRect/>
          <a:stretch>
            <a:fillRect/>
          </a:stretch>
        </p:blipFill>
        <p:spPr bwMode="auto">
          <a:xfrm>
            <a:off x="0" y="3104963"/>
            <a:ext cx="5292080" cy="3753037"/>
          </a:xfrm>
          <a:prstGeom prst="rect">
            <a:avLst/>
          </a:prstGeom>
          <a:noFill/>
        </p:spPr>
      </p:pic>
      <p:pic>
        <p:nvPicPr>
          <p:cNvPr id="45062" name="Picture 6" descr="http://www.lahuelladigital.com/wp-content/uploads/2014/04/marcial-300x150.jpg"/>
          <p:cNvPicPr>
            <a:picLocks noChangeAspect="1" noChangeArrowheads="1"/>
          </p:cNvPicPr>
          <p:nvPr/>
        </p:nvPicPr>
        <p:blipFill>
          <a:blip r:embed="rId4" cstate="print"/>
          <a:srcRect/>
          <a:stretch>
            <a:fillRect/>
          </a:stretch>
        </p:blipFill>
        <p:spPr bwMode="auto">
          <a:xfrm>
            <a:off x="683568" y="0"/>
            <a:ext cx="7920880" cy="35466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entremujeres.clarin.com/tech-y-web/Brad-Pitt-efectos-Drinking-Mirror_MUJIMA20130117_0037_6.jpg"/>
          <p:cNvPicPr>
            <a:picLocks noChangeAspect="1" noChangeArrowheads="1"/>
          </p:cNvPicPr>
          <p:nvPr/>
        </p:nvPicPr>
        <p:blipFill>
          <a:blip r:embed="rId2" cstate="print"/>
          <a:srcRect/>
          <a:stretch>
            <a:fillRect/>
          </a:stretch>
        </p:blipFill>
        <p:spPr bwMode="auto">
          <a:xfrm>
            <a:off x="-16478" y="1196752"/>
            <a:ext cx="9160478" cy="5184576"/>
          </a:xfrm>
          <a:prstGeom prst="rect">
            <a:avLst/>
          </a:prstGeom>
          <a:noFill/>
        </p:spPr>
      </p:pic>
      <p:sp>
        <p:nvSpPr>
          <p:cNvPr id="3" name="2 Título"/>
          <p:cNvSpPr>
            <a:spLocks noGrp="1"/>
          </p:cNvSpPr>
          <p:nvPr>
            <p:ph type="title"/>
          </p:nvPr>
        </p:nvSpPr>
        <p:spPr>
          <a:xfrm>
            <a:off x="457200" y="188640"/>
            <a:ext cx="8147248" cy="648072"/>
          </a:xfrm>
        </p:spPr>
        <p:txBody>
          <a:bodyPr>
            <a:normAutofit fontScale="90000"/>
          </a:bodyPr>
          <a:lstStyle/>
          <a:p>
            <a:r>
              <a:rPr lang="es-ES" dirty="0" smtClean="0"/>
              <a:t>EFECTOS EN LA IMAGEN</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648072"/>
          </a:xfrm>
        </p:spPr>
        <p:txBody>
          <a:bodyPr>
            <a:normAutofit fontScale="90000"/>
          </a:bodyPr>
          <a:lstStyle/>
          <a:p>
            <a:r>
              <a:rPr lang="es-ES" dirty="0" smtClean="0"/>
              <a:t>VERDADERO O FALSO</a:t>
            </a:r>
            <a:endParaRPr lang="es-ES" dirty="0"/>
          </a:p>
        </p:txBody>
      </p:sp>
      <p:sp>
        <p:nvSpPr>
          <p:cNvPr id="3" name="2 Marcador de contenido"/>
          <p:cNvSpPr>
            <a:spLocks noGrp="1"/>
          </p:cNvSpPr>
          <p:nvPr>
            <p:ph idx="1"/>
          </p:nvPr>
        </p:nvSpPr>
        <p:spPr>
          <a:xfrm>
            <a:off x="251520" y="692696"/>
            <a:ext cx="8640960" cy="5904656"/>
          </a:xfrm>
        </p:spPr>
        <p:txBody>
          <a:bodyPr>
            <a:normAutofit fontScale="47500" lnSpcReduction="20000"/>
          </a:bodyPr>
          <a:lstStyle/>
          <a:p>
            <a:pPr marL="514350" indent="-514350">
              <a:buNone/>
            </a:pPr>
            <a:r>
              <a:rPr lang="es-ES" sz="4000" dirty="0" smtClean="0"/>
              <a:t>1.- </a:t>
            </a:r>
            <a:r>
              <a:rPr lang="es-ES" sz="4000" b="1" dirty="0" smtClean="0"/>
              <a:t>Es bueno comer con bebidas alcohólicas</a:t>
            </a:r>
          </a:p>
          <a:p>
            <a:pPr marL="514350" indent="-514350">
              <a:buNone/>
            </a:pPr>
            <a:r>
              <a:rPr lang="es-ES" sz="4000" dirty="0" smtClean="0"/>
              <a:t>FALSO. Las bebidas alcohólicas </a:t>
            </a:r>
            <a:r>
              <a:rPr lang="es-ES" sz="4000" b="1" dirty="0" smtClean="0"/>
              <a:t>NO</a:t>
            </a:r>
            <a:r>
              <a:rPr lang="es-ES" sz="4000" dirty="0" smtClean="0"/>
              <a:t> son un alimento y además el alcohol aporta 7 calorías por gramo de alcohol, pero estas calorías no son equivalentes a las de los alimentos.  Cuando se toma alcohol se queman las calorías de éste, pero a costa de no quemar las grasas, por lo que se almacenan, dando lugar a un aumento de peso.  De ahí la importancia en los regímenes de adelgazamiento de excluir el alcohol de la dieta. </a:t>
            </a:r>
          </a:p>
          <a:p>
            <a:pPr marL="514350" indent="-514350">
              <a:buNone/>
            </a:pPr>
            <a:r>
              <a:rPr lang="es-ES" sz="4000" dirty="0"/>
              <a:t>2</a:t>
            </a:r>
            <a:r>
              <a:rPr lang="es-ES" sz="4000" b="1" dirty="0" smtClean="0"/>
              <a:t>.- El alcohol es un depresor.  </a:t>
            </a:r>
          </a:p>
          <a:p>
            <a:pPr marL="514350" indent="-514350">
              <a:buNone/>
            </a:pPr>
            <a:r>
              <a:rPr lang="es-ES" sz="4000" dirty="0" smtClean="0"/>
              <a:t>VERDADERO. Aunque a veces pueda parecer que te estimula , al revés, es un depresor del sistema nervioso, dificultando nuestros procesos de atención y reacción.</a:t>
            </a:r>
          </a:p>
          <a:p>
            <a:pPr marL="514350" indent="-514350">
              <a:buNone/>
            </a:pPr>
            <a:r>
              <a:rPr lang="es-ES" sz="4000" dirty="0" smtClean="0"/>
              <a:t>3.- </a:t>
            </a:r>
            <a:r>
              <a:rPr lang="es-ES" sz="4000" b="1" dirty="0" smtClean="0"/>
              <a:t>El alcohol da fuerza.  </a:t>
            </a:r>
          </a:p>
          <a:p>
            <a:pPr marL="514350" indent="-514350">
              <a:buNone/>
            </a:pPr>
            <a:r>
              <a:rPr lang="es-ES" sz="4000" dirty="0" smtClean="0"/>
              <a:t>FALSO. Puede hacernos sentir más fuertes, pero realmente es un depresor del sistema nervioso, de ahí que nos reste energía y capacidad de reacción.</a:t>
            </a:r>
          </a:p>
          <a:p>
            <a:pPr marL="514350" indent="-514350">
              <a:buNone/>
            </a:pPr>
            <a:r>
              <a:rPr lang="es-ES" sz="4000" dirty="0"/>
              <a:t>4</a:t>
            </a:r>
            <a:r>
              <a:rPr lang="es-ES" sz="4000" dirty="0" smtClean="0"/>
              <a:t>.- </a:t>
            </a:r>
            <a:r>
              <a:rPr lang="es-ES" sz="4000" b="1" dirty="0" smtClean="0"/>
              <a:t>El alcohol combate el frío.  </a:t>
            </a:r>
            <a:endParaRPr lang="es-ES" sz="4000" b="1" dirty="0"/>
          </a:p>
          <a:p>
            <a:pPr marL="514350" indent="-514350">
              <a:buNone/>
            </a:pPr>
            <a:r>
              <a:rPr lang="es-ES" sz="4000" dirty="0" smtClean="0"/>
              <a:t>FALSO. El alcohol provoca que los pequeños vasos sanguíneos de la piel se dilaten y nos hagan sentir la sensación de calor, cuando lo que realmente está ocurriendo es que al calentar la piel que está en contacto con el ambiente frío estamos perdiendo calorías.  De ahí que en muchos países con bajas temperaturas durante el invierno se dejan algunos lugares en los que se puedan guarecer las personas que no tienen hogar.  Algunos de ellos son alcohólicos, y podrían morir de frío al estar perdiendo calorías continuamente.</a:t>
            </a:r>
            <a:endParaRPr lang="es-ES" sz="3500" dirty="0" smtClean="0"/>
          </a:p>
          <a:p>
            <a:pPr marL="514350" indent="-514350">
              <a:buNone/>
            </a:pPr>
            <a:endParaRPr lang="es-ES" dirty="0" smtClean="0"/>
          </a:p>
          <a:p>
            <a:pPr marL="514350" indent="-514350">
              <a:buNone/>
            </a:pPr>
            <a:endParaRPr lang="es-ES" dirty="0" smtClean="0"/>
          </a:p>
          <a:p>
            <a:pPr marL="514350" indent="-514350">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640960" cy="6336704"/>
          </a:xfrm>
        </p:spPr>
        <p:txBody>
          <a:bodyPr>
            <a:normAutofit fontScale="55000" lnSpcReduction="20000"/>
          </a:bodyPr>
          <a:lstStyle/>
          <a:p>
            <a:pPr marL="514350" indent="-514350">
              <a:buNone/>
            </a:pPr>
            <a:r>
              <a:rPr lang="es-ES" sz="3500" dirty="0" smtClean="0"/>
              <a:t>5</a:t>
            </a:r>
            <a:r>
              <a:rPr lang="es-ES" sz="3500" b="1" dirty="0" smtClean="0"/>
              <a:t>.- El alcohol es una medicina.  </a:t>
            </a:r>
          </a:p>
          <a:p>
            <a:pPr marL="514350" indent="-514350">
              <a:buNone/>
            </a:pPr>
            <a:r>
              <a:rPr lang="es-ES" sz="3500" dirty="0" smtClean="0"/>
              <a:t>FALSO. Hay personas que lo utilizan para combatir dolores, aunque es un mal analgésico.  Otros lo toman para subir la tensión, cuando lo que notan es la euforia inicial y un aumento del ritmo cardiaco.  Hasta ahora no se ha demostrado que el alcohol cure ninguna enfermedad.</a:t>
            </a:r>
          </a:p>
          <a:p>
            <a:pPr marL="514350" indent="-514350">
              <a:buNone/>
            </a:pPr>
            <a:r>
              <a:rPr lang="es-ES" sz="3500" dirty="0" smtClean="0"/>
              <a:t>6.- </a:t>
            </a:r>
            <a:r>
              <a:rPr lang="es-ES" sz="3500" b="1" dirty="0" smtClean="0"/>
              <a:t>Con alcohol se cometen más delitos.</a:t>
            </a:r>
          </a:p>
          <a:p>
            <a:pPr marL="514350" indent="-514350">
              <a:buNone/>
            </a:pPr>
            <a:r>
              <a:rPr lang="es-ES" sz="3500" dirty="0" smtClean="0"/>
              <a:t>VERDADERO. El 50% de los casos de abusos, delitos, accidentes y robos son causados por el alcohol. Es la droga más criminológica.</a:t>
            </a:r>
          </a:p>
          <a:p>
            <a:pPr marL="514350" indent="-514350">
              <a:buNone/>
            </a:pPr>
            <a:r>
              <a:rPr lang="es-ES" sz="3500" dirty="0" smtClean="0"/>
              <a:t>7.- </a:t>
            </a:r>
            <a:r>
              <a:rPr lang="es-ES" sz="3500" b="1" dirty="0" smtClean="0"/>
              <a:t>El alcohol es una droga legal.</a:t>
            </a:r>
          </a:p>
          <a:p>
            <a:pPr marL="514350" indent="-514350">
              <a:buNone/>
            </a:pPr>
            <a:r>
              <a:rPr lang="es-ES" sz="3500" dirty="0" smtClean="0"/>
              <a:t>VERDADERO. En la mayoría de los países se puede consumir si eres mayor de edad.</a:t>
            </a:r>
          </a:p>
          <a:p>
            <a:pPr marL="514350" indent="-514350">
              <a:buNone/>
            </a:pPr>
            <a:r>
              <a:rPr lang="es-ES" sz="3500" dirty="0" smtClean="0"/>
              <a:t>8.- </a:t>
            </a:r>
            <a:r>
              <a:rPr lang="es-ES" sz="3500" b="1" dirty="0" smtClean="0"/>
              <a:t>Las borracheras se pasan rápidamente tomando café o con una ducha fría.</a:t>
            </a:r>
          </a:p>
          <a:p>
            <a:pPr marL="514350" indent="-514350">
              <a:buNone/>
            </a:pPr>
            <a:r>
              <a:rPr lang="es-ES" sz="3500" dirty="0" smtClean="0"/>
              <a:t>FALSO.  El alcohol deprime el sistema nervioso y genera pérdida de temperatura, por lo que café o ducha fría agravan los síntomas y generan más daño en el organismo.</a:t>
            </a:r>
          </a:p>
          <a:p>
            <a:pPr marL="514350" indent="-514350">
              <a:buNone/>
            </a:pPr>
            <a:r>
              <a:rPr lang="es-ES" sz="3500" dirty="0" smtClean="0"/>
              <a:t>9.- </a:t>
            </a:r>
            <a:r>
              <a:rPr lang="es-ES" sz="3500" b="1" dirty="0" smtClean="0"/>
              <a:t>Los que beben suelen ser los que más fuman y más ofertas de drogas ilegales reciben</a:t>
            </a:r>
            <a:r>
              <a:rPr lang="es-ES" sz="3500" dirty="0" smtClean="0"/>
              <a:t>.</a:t>
            </a:r>
          </a:p>
          <a:p>
            <a:pPr marL="514350" indent="-514350">
              <a:buNone/>
            </a:pPr>
            <a:r>
              <a:rPr lang="es-ES" sz="3500" dirty="0" smtClean="0"/>
              <a:t>VERDADERO. El alcohol es la droga de inicio en otras. La mayoría de la gente que prueba o consume otras drogas, tiene dependencia del alcohol para su ocio y con consumen conjuntamente con las demás.</a:t>
            </a:r>
          </a:p>
          <a:p>
            <a:pPr marL="514350" indent="-514350">
              <a:buNone/>
            </a:pPr>
            <a:r>
              <a:rPr lang="es-ES" sz="3500" dirty="0" smtClean="0"/>
              <a:t>10.- </a:t>
            </a:r>
            <a:r>
              <a:rPr lang="es-ES" sz="3500" b="1" dirty="0" smtClean="0"/>
              <a:t>Conducir bajo los efectos del alcohol no es un delito penal.</a:t>
            </a:r>
          </a:p>
          <a:p>
            <a:pPr marL="514350" indent="-514350">
              <a:buNone/>
            </a:pPr>
            <a:r>
              <a:rPr lang="es-ES" sz="3500" dirty="0" smtClean="0"/>
              <a:t>FALSO. Es un delito penal, puedes ir a la cárcel, además de que los seguros dejan de tener efecto si has bebido, por lo que además de la multa tienes que pagar todos los prejuicios.</a:t>
            </a:r>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9144000" cy="6408712"/>
          </a:xfrm>
        </p:spPr>
        <p:txBody>
          <a:bodyPr>
            <a:normAutofit fontScale="55000" lnSpcReduction="20000"/>
          </a:bodyPr>
          <a:lstStyle/>
          <a:p>
            <a:pPr marL="514350" indent="-514350">
              <a:buNone/>
            </a:pPr>
            <a:r>
              <a:rPr lang="es-ES" sz="3500" dirty="0" smtClean="0"/>
              <a:t>11.- </a:t>
            </a:r>
            <a:r>
              <a:rPr lang="es-ES" sz="3500" b="1" dirty="0" smtClean="0"/>
              <a:t>Cualquier persona que bebe alcohol es un alcohólico.</a:t>
            </a:r>
          </a:p>
          <a:p>
            <a:pPr marL="514350" indent="-514350">
              <a:buNone/>
            </a:pPr>
            <a:r>
              <a:rPr lang="es-ES" sz="3500" dirty="0" smtClean="0"/>
              <a:t>FALSO. Se puede beber de manera responsable tomar una cerveza o un vino en determinadas ocasiones, y en cantidades pequeñas incluso aporta antioxidantes u otros beneficios.</a:t>
            </a:r>
          </a:p>
          <a:p>
            <a:pPr marL="514350" indent="-514350">
              <a:buNone/>
            </a:pPr>
            <a:r>
              <a:rPr lang="es-ES" sz="3500" dirty="0" smtClean="0"/>
              <a:t>12.- </a:t>
            </a:r>
            <a:r>
              <a:rPr lang="es-ES" sz="3500" b="1" dirty="0" smtClean="0"/>
              <a:t>No pasa nada si tomo alcohol con algunos medicamentos</a:t>
            </a:r>
            <a:r>
              <a:rPr lang="es-ES" sz="3500" dirty="0" smtClean="0"/>
              <a:t>.</a:t>
            </a:r>
          </a:p>
          <a:p>
            <a:pPr marL="514350" indent="-514350">
              <a:buNone/>
            </a:pPr>
            <a:r>
              <a:rPr lang="es-ES" sz="3500" dirty="0" smtClean="0"/>
              <a:t>FALSO. El alcohol interactúa de manera negativa con más de 150 medicamentos.  Por ejemplo, si estás tomando antihistamínicos para un resfriado o una alergia y al mismo tiempo tomas alcohol, el alcohol te provocará aún más sueño que el medicamento por sí mismo.  De esta manera, aumenta el peligro si conduces o realizas actividades de riesgo.</a:t>
            </a:r>
          </a:p>
          <a:p>
            <a:pPr marL="514350" indent="-514350">
              <a:buNone/>
            </a:pPr>
            <a:r>
              <a:rPr lang="es-ES" sz="3500" dirty="0" smtClean="0"/>
              <a:t>13.- </a:t>
            </a:r>
            <a:r>
              <a:rPr lang="es-ES" sz="3500" b="1" dirty="0" smtClean="0"/>
              <a:t>A todas las personas les afecta igual la misma cantidad.</a:t>
            </a:r>
          </a:p>
          <a:p>
            <a:pPr marL="514350" indent="-514350">
              <a:buNone/>
            </a:pPr>
            <a:r>
              <a:rPr lang="es-ES" sz="3500" dirty="0" smtClean="0"/>
              <a:t>FALSO. Depende del peso, edad y metabolismo, pero es mucho más peligroso en todos los sentidos para los adolescentes y jóvenes, ya que los órganos no están formados y son más débiles, la tolerancia es menor,  y en general los riesgos son mayores.</a:t>
            </a:r>
          </a:p>
          <a:p>
            <a:pPr>
              <a:buNone/>
            </a:pPr>
            <a:r>
              <a:rPr lang="es-ES" sz="3500" dirty="0" smtClean="0"/>
              <a:t>14.- </a:t>
            </a:r>
            <a:r>
              <a:rPr lang="es-ES" sz="3500" b="1" dirty="0" smtClean="0"/>
              <a:t>Cantidades pequeñas de alcohol no afectan a la conducción</a:t>
            </a:r>
          </a:p>
          <a:p>
            <a:pPr>
              <a:buNone/>
            </a:pPr>
            <a:r>
              <a:rPr lang="es-ES" sz="3500" dirty="0" smtClean="0"/>
              <a:t>FALSO: Para algunas personas, resulta sorprendente saber que sólo necesitan beber una cantidad pequeña de alcohol para afectar a su capacidad para conducir un vehículo.  Por ejemplo, ciertas habilidades para conducir (como maniobrar el coche y al mismo tiempo estar atento a los otros coches) pueden verse disminuidas por la concentración, o la cantidad, de alcohol en sangre de tan solo 0,8 gramos por cada 100 ml de sangre.  Un hombre que pesa 75 kilos tendrá una concentración de aproximadamente 0,4 una hora después de consumir dos cervezas o dos bebidas estándar con el estómago vacío.  A pesar de que la mayoría de los países establecen el límite de alcoholemia en 0,5 gramos de alcohol por 100 ml de sangre, la disminución en la capacidad para conducir comienza mucho antes de llegar a este nivel.</a:t>
            </a:r>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smtClean="0"/>
          </a:p>
          <a:p>
            <a:pPr marL="514350" indent="-514350">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48680"/>
            <a:ext cx="7239000" cy="698336"/>
          </a:xfrm>
        </p:spPr>
        <p:txBody>
          <a:bodyPr>
            <a:normAutofit fontScale="90000"/>
          </a:bodyPr>
          <a:lstStyle/>
          <a:p>
            <a:pPr algn="ctr"/>
            <a:r>
              <a:rPr lang="es-ES" b="1" u="sng" dirty="0" smtClean="0"/>
              <a:t>ACTIVIDADES</a:t>
            </a:r>
            <a:endParaRPr lang="es-ES" b="1" u="sng" dirty="0"/>
          </a:p>
        </p:txBody>
      </p:sp>
      <p:sp>
        <p:nvSpPr>
          <p:cNvPr id="2" name="1 Marcador de contenido"/>
          <p:cNvSpPr>
            <a:spLocks noGrp="1"/>
          </p:cNvSpPr>
          <p:nvPr>
            <p:ph idx="1"/>
          </p:nvPr>
        </p:nvSpPr>
        <p:spPr>
          <a:xfrm>
            <a:off x="539552" y="2060848"/>
            <a:ext cx="7704856" cy="4248472"/>
          </a:xfrm>
        </p:spPr>
        <p:txBody>
          <a:bodyPr>
            <a:normAutofit/>
          </a:bodyPr>
          <a:lstStyle/>
          <a:p>
            <a:pPr algn="just">
              <a:buNone/>
            </a:pPr>
            <a:r>
              <a:rPr lang="es-ES" sz="2400" dirty="0" smtClean="0"/>
              <a:t>1.- Por parejas/grupos y en un folio recojan tres ideas que:</a:t>
            </a:r>
          </a:p>
          <a:p>
            <a:pPr algn="just">
              <a:buFont typeface="Wingdings" pitchFamily="2" charset="2"/>
              <a:buChar char="Ø"/>
            </a:pPr>
            <a:r>
              <a:rPr lang="es-ES" sz="2400" dirty="0" smtClean="0"/>
              <a:t>no supieran</a:t>
            </a:r>
          </a:p>
          <a:p>
            <a:pPr algn="just">
              <a:buFont typeface="Wingdings" pitchFamily="2" charset="2"/>
              <a:buChar char="Ø"/>
            </a:pPr>
            <a:r>
              <a:rPr lang="es-ES" sz="2400" dirty="0" smtClean="0"/>
              <a:t>os hayan llamado la atención</a:t>
            </a:r>
          </a:p>
          <a:p>
            <a:pPr algn="just">
              <a:buFont typeface="Wingdings" pitchFamily="2" charset="2"/>
              <a:buChar char="Ø"/>
            </a:pPr>
            <a:r>
              <a:rPr lang="es-ES" sz="2400" dirty="0" smtClean="0"/>
              <a:t>consecuencias del consumo de alcohol</a:t>
            </a:r>
          </a:p>
          <a:p>
            <a:pPr algn="just">
              <a:buNone/>
            </a:pPr>
            <a:r>
              <a:rPr lang="es-ES" sz="2400" dirty="0" smtClean="0"/>
              <a:t>Después  las pondremos en común mediante un portavoz de cada grupo.</a:t>
            </a:r>
          </a:p>
          <a:p>
            <a:pPr algn="just">
              <a:buNone/>
            </a:pPr>
            <a:r>
              <a:rPr lang="es-ES" sz="2400" dirty="0" smtClean="0"/>
              <a:t>3.- Analizar en grupo alguna canción que hable de esto propuesta por algún estudiante, como por ejemplo:</a:t>
            </a:r>
          </a:p>
          <a:p>
            <a:pPr algn="just">
              <a:buNone/>
            </a:pPr>
            <a:r>
              <a:rPr lang="es-ES" sz="2400" dirty="0" smtClean="0">
                <a:hlinkClick r:id="rId2"/>
              </a:rPr>
              <a:t>https://www.youtube.com/watch?v=f5Gq5xd4MZ8canción</a:t>
            </a:r>
            <a:r>
              <a:rPr lang="es-ES" sz="2400" dirty="0" smtClean="0"/>
              <a:t> </a:t>
            </a:r>
          </a:p>
          <a:p>
            <a:pPr algn="just">
              <a:buNone/>
            </a:pPr>
            <a:endParaRPr lang="es-ES" sz="2400" dirty="0"/>
          </a:p>
        </p:txBody>
      </p:sp>
      <p:pic>
        <p:nvPicPr>
          <p:cNvPr id="4098" name="Picture 2" descr="http://1.bp.blogspot.com/-DbK5PQd8Lhg/UbDseb41JvI/AAAAAAAAAo8/OeDr2zG_BKM/s1600/alcohol-adolescentes8.jpg"/>
          <p:cNvPicPr>
            <a:picLocks noChangeAspect="1" noChangeArrowheads="1"/>
          </p:cNvPicPr>
          <p:nvPr/>
        </p:nvPicPr>
        <p:blipFill>
          <a:blip r:embed="rId3" cstate="print"/>
          <a:srcRect/>
          <a:stretch>
            <a:fillRect/>
          </a:stretch>
        </p:blipFill>
        <p:spPr bwMode="auto">
          <a:xfrm>
            <a:off x="6300192" y="1"/>
            <a:ext cx="2611760" cy="215135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4" y="1052736"/>
          <a:ext cx="8136904" cy="5418702"/>
        </p:xfrm>
        <a:graphic>
          <a:graphicData uri="http://schemas.openxmlformats.org/drawingml/2006/table">
            <a:tbl>
              <a:tblPr firstRow="1" bandRow="1">
                <a:tableStyleId>{5C22544A-7EE6-4342-B048-85BDC9FD1C3A}</a:tableStyleId>
              </a:tblPr>
              <a:tblGrid>
                <a:gridCol w="1627381"/>
                <a:gridCol w="1859864"/>
                <a:gridCol w="4649659"/>
              </a:tblGrid>
              <a:tr h="678474">
                <a:tc>
                  <a:txBody>
                    <a:bodyPr/>
                    <a:lstStyle/>
                    <a:p>
                      <a:r>
                        <a:rPr lang="es-ES" sz="1800" dirty="0" smtClean="0"/>
                        <a:t>FASES</a:t>
                      </a:r>
                      <a:endParaRPr lang="es-ES" sz="1800" dirty="0"/>
                    </a:p>
                  </a:txBody>
                  <a:tcPr/>
                </a:tc>
                <a:tc>
                  <a:txBody>
                    <a:bodyPr/>
                    <a:lstStyle/>
                    <a:p>
                      <a:r>
                        <a:rPr lang="es-ES" sz="1800" dirty="0" smtClean="0"/>
                        <a:t>º</a:t>
                      </a:r>
                      <a:r>
                        <a:rPr lang="es-ES" sz="1800" baseline="0" dirty="0" smtClean="0"/>
                        <a:t> DE ALCOHOLEMIA</a:t>
                      </a:r>
                      <a:endParaRPr lang="es-ES" sz="1800" dirty="0"/>
                    </a:p>
                  </a:txBody>
                  <a:tcPr/>
                </a:tc>
                <a:tc>
                  <a:txBody>
                    <a:bodyPr/>
                    <a:lstStyle/>
                    <a:p>
                      <a:r>
                        <a:rPr lang="es-ES" sz="1800" dirty="0" smtClean="0"/>
                        <a:t>ALTERACIÓN CONDUCTUAL</a:t>
                      </a:r>
                      <a:endParaRPr lang="es-ES" sz="1800" dirty="0"/>
                    </a:p>
                  </a:txBody>
                  <a:tcPr/>
                </a:tc>
              </a:tr>
              <a:tr h="3353975">
                <a:tc>
                  <a:txBody>
                    <a:bodyPr/>
                    <a:lstStyle/>
                    <a:p>
                      <a:r>
                        <a:rPr lang="es-ES" sz="1800" dirty="0" smtClean="0"/>
                        <a:t>Excitación</a:t>
                      </a:r>
                      <a:endParaRPr lang="es-ES" sz="1800" dirty="0"/>
                    </a:p>
                  </a:txBody>
                  <a:tcPr/>
                </a:tc>
                <a:tc>
                  <a:txBody>
                    <a:bodyPr/>
                    <a:lstStyle/>
                    <a:p>
                      <a:r>
                        <a:rPr lang="es-ES" sz="1800" dirty="0" smtClean="0"/>
                        <a:t>Hasta</a:t>
                      </a:r>
                      <a:r>
                        <a:rPr lang="es-ES" sz="1800" baseline="0" dirty="0" smtClean="0"/>
                        <a:t> 0,5mg/litro</a:t>
                      </a:r>
                      <a:endParaRPr lang="es-ES" sz="1800" dirty="0"/>
                    </a:p>
                  </a:txBody>
                  <a:tcPr/>
                </a:tc>
                <a:tc>
                  <a:txBody>
                    <a:bodyPr/>
                    <a:lstStyle/>
                    <a:p>
                      <a:pPr>
                        <a:buFontTx/>
                        <a:buChar char="-"/>
                      </a:pPr>
                      <a:r>
                        <a:rPr lang="es-ES" sz="1800" dirty="0" smtClean="0"/>
                        <a:t>Euforia (alegría y bienestar,</a:t>
                      </a:r>
                      <a:r>
                        <a:rPr lang="es-ES" sz="1800" baseline="0" dirty="0" smtClean="0"/>
                        <a:t> l</a:t>
                      </a:r>
                      <a:r>
                        <a:rPr lang="es-ES" sz="1800" dirty="0" smtClean="0"/>
                        <a:t>ocuacidad</a:t>
                      </a:r>
                      <a:r>
                        <a:rPr lang="es-ES" sz="1800" baseline="0" dirty="0" smtClean="0"/>
                        <a:t> (hablar mucho), desinhibición (falta de control de impulsos) y aumento de la confianza</a:t>
                      </a:r>
                    </a:p>
                    <a:p>
                      <a:pPr>
                        <a:buFontTx/>
                        <a:buChar char="-"/>
                      </a:pPr>
                      <a:r>
                        <a:rPr lang="es-ES" sz="1800" baseline="0" dirty="0" smtClean="0"/>
                        <a:t>Pérdida de agudeza visual y déficits de coordinación de movimientos</a:t>
                      </a:r>
                    </a:p>
                    <a:p>
                      <a:pPr>
                        <a:buFontTx/>
                        <a:buChar char="-"/>
                      </a:pPr>
                      <a:r>
                        <a:rPr lang="es-ES" sz="1800" baseline="0" dirty="0" smtClean="0"/>
                        <a:t> Pérdida de reflejos</a:t>
                      </a:r>
                    </a:p>
                    <a:p>
                      <a:pPr>
                        <a:buFontTx/>
                        <a:buChar char="-"/>
                      </a:pPr>
                      <a:r>
                        <a:rPr lang="es-ES" sz="1800" baseline="0" dirty="0" smtClean="0"/>
                        <a:t>Cambios en el estado de ánimo y pérdida de la capacidad de autocrítica</a:t>
                      </a:r>
                    </a:p>
                    <a:p>
                      <a:pPr>
                        <a:buFontTx/>
                        <a:buChar char="-"/>
                      </a:pPr>
                      <a:r>
                        <a:rPr lang="es-ES" sz="1800" baseline="0" dirty="0" smtClean="0"/>
                        <a:t>Inestabilidad emocional, ataxia (descoordinación del movimiento), disartria (dificultad en la articulación de las palabras) y desinhibición</a:t>
                      </a:r>
                    </a:p>
                  </a:txBody>
                  <a:tcPr/>
                </a:tc>
              </a:tr>
              <a:tr h="678474">
                <a:tc>
                  <a:txBody>
                    <a:bodyPr/>
                    <a:lstStyle/>
                    <a:p>
                      <a:r>
                        <a:rPr lang="es-ES" sz="1800" dirty="0" smtClean="0"/>
                        <a:t>Embriaguez</a:t>
                      </a:r>
                      <a:endParaRPr lang="es-ES" sz="1800" dirty="0"/>
                    </a:p>
                  </a:txBody>
                  <a:tcPr/>
                </a:tc>
                <a:tc>
                  <a:txBody>
                    <a:bodyPr/>
                    <a:lstStyle/>
                    <a:p>
                      <a:r>
                        <a:rPr lang="es-ES" sz="1800" dirty="0" smtClean="0"/>
                        <a:t>De 0,5 a 3 mg/litro</a:t>
                      </a:r>
                      <a:endParaRPr lang="es-ES" sz="1800" dirty="0"/>
                    </a:p>
                  </a:txBody>
                  <a:tcPr/>
                </a:tc>
                <a:tc>
                  <a:txBody>
                    <a:bodyPr/>
                    <a:lstStyle/>
                    <a:p>
                      <a:r>
                        <a:rPr lang="es-ES" sz="1800" dirty="0" smtClean="0"/>
                        <a:t>Náuseas, vómitos</a:t>
                      </a:r>
                      <a:r>
                        <a:rPr lang="es-ES" sz="1800" baseline="0" dirty="0" smtClean="0"/>
                        <a:t> y disartrias</a:t>
                      </a:r>
                      <a:endParaRPr lang="es-ES" sz="1800" dirty="0"/>
                    </a:p>
                  </a:txBody>
                  <a:tcPr/>
                </a:tc>
              </a:tr>
              <a:tr h="678474">
                <a:tc>
                  <a:txBody>
                    <a:bodyPr/>
                    <a:lstStyle/>
                    <a:p>
                      <a:r>
                        <a:rPr lang="es-ES" sz="1800" dirty="0" smtClean="0"/>
                        <a:t>Coma</a:t>
                      </a:r>
                      <a:endParaRPr lang="es-ES" sz="1800" dirty="0"/>
                    </a:p>
                  </a:txBody>
                  <a:tcPr/>
                </a:tc>
                <a:tc>
                  <a:txBody>
                    <a:bodyPr/>
                    <a:lstStyle/>
                    <a:p>
                      <a:r>
                        <a:rPr lang="es-ES" sz="1800" dirty="0" smtClean="0"/>
                        <a:t>De 3 mg en adelante</a:t>
                      </a:r>
                      <a:endParaRPr lang="es-ES" sz="1800" dirty="0"/>
                    </a:p>
                  </a:txBody>
                  <a:tcPr/>
                </a:tc>
                <a:tc>
                  <a:txBody>
                    <a:bodyPr/>
                    <a:lstStyle/>
                    <a:p>
                      <a:r>
                        <a:rPr lang="es-ES" sz="1800" dirty="0" smtClean="0"/>
                        <a:t>Importante</a:t>
                      </a:r>
                      <a:r>
                        <a:rPr lang="es-ES" sz="1800" baseline="0" dirty="0" smtClean="0"/>
                        <a:t> sedación, ataxia, estupor (inmovilidad), coma y muerte</a:t>
                      </a:r>
                      <a:endParaRPr lang="es-ES" sz="1800" dirty="0"/>
                    </a:p>
                  </a:txBody>
                  <a:tcPr/>
                </a:tc>
              </a:tr>
            </a:tbl>
          </a:graphicData>
        </a:graphic>
      </p:graphicFrame>
      <p:sp>
        <p:nvSpPr>
          <p:cNvPr id="6" name="5 Título"/>
          <p:cNvSpPr>
            <a:spLocks noGrp="1"/>
          </p:cNvSpPr>
          <p:nvPr>
            <p:ph type="title"/>
          </p:nvPr>
        </p:nvSpPr>
        <p:spPr>
          <a:xfrm>
            <a:off x="395536" y="188640"/>
            <a:ext cx="8229600" cy="720080"/>
          </a:xfrm>
        </p:spPr>
        <p:txBody>
          <a:bodyPr>
            <a:normAutofit fontScale="90000"/>
          </a:bodyPr>
          <a:lstStyle/>
          <a:p>
            <a:r>
              <a:rPr lang="es-ES" dirty="0" smtClean="0"/>
              <a:t>Grado de alcohol y consecuencias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t1.gstatic.com/images?q=tbn:ANd9GcSm_mepxTHgw2lGrv14WyO5GD1WR3cz6C3_Af7RqztNO7YJee42"/>
          <p:cNvPicPr>
            <a:picLocks noChangeAspect="1" noChangeArrowheads="1"/>
          </p:cNvPicPr>
          <p:nvPr/>
        </p:nvPicPr>
        <p:blipFill>
          <a:blip r:embed="rId2" cstate="print"/>
          <a:srcRect/>
          <a:stretch>
            <a:fillRect/>
          </a:stretch>
        </p:blipFill>
        <p:spPr bwMode="auto">
          <a:xfrm>
            <a:off x="3427519" y="3717032"/>
            <a:ext cx="4708369" cy="3140969"/>
          </a:xfrm>
          <a:prstGeom prst="rect">
            <a:avLst/>
          </a:prstGeom>
          <a:noFill/>
        </p:spPr>
      </p:pic>
      <p:sp>
        <p:nvSpPr>
          <p:cNvPr id="3" name="2 Título"/>
          <p:cNvSpPr>
            <a:spLocks noGrp="1"/>
          </p:cNvSpPr>
          <p:nvPr>
            <p:ph type="title"/>
          </p:nvPr>
        </p:nvSpPr>
        <p:spPr>
          <a:xfrm>
            <a:off x="323528" y="260648"/>
            <a:ext cx="5688632" cy="720080"/>
          </a:xfrm>
        </p:spPr>
        <p:txBody>
          <a:bodyPr>
            <a:normAutofit fontScale="90000"/>
          </a:bodyPr>
          <a:lstStyle/>
          <a:p>
            <a:pPr algn="ctr"/>
            <a:r>
              <a:rPr lang="es-ES" b="1" u="sng" dirty="0" smtClean="0"/>
              <a:t>EVALUACIÓN INICIAL</a:t>
            </a:r>
            <a:r>
              <a:rPr lang="es-ES" b="1" dirty="0" smtClean="0"/>
              <a:t>…</a:t>
            </a:r>
            <a:endParaRPr lang="es-ES" b="1" dirty="0"/>
          </a:p>
        </p:txBody>
      </p:sp>
      <p:sp>
        <p:nvSpPr>
          <p:cNvPr id="2" name="1 Marcador de contenido"/>
          <p:cNvSpPr>
            <a:spLocks noGrp="1"/>
          </p:cNvSpPr>
          <p:nvPr>
            <p:ph idx="1"/>
          </p:nvPr>
        </p:nvSpPr>
        <p:spPr>
          <a:xfrm>
            <a:off x="251520" y="1124744"/>
            <a:ext cx="8229600" cy="2520280"/>
          </a:xfrm>
        </p:spPr>
        <p:txBody>
          <a:bodyPr>
            <a:normAutofit/>
          </a:bodyPr>
          <a:lstStyle/>
          <a:p>
            <a:pPr>
              <a:buNone/>
            </a:pPr>
            <a:r>
              <a:rPr lang="es-ES" dirty="0" smtClean="0"/>
              <a:t>Escribid en una hoja…</a:t>
            </a:r>
          </a:p>
          <a:p>
            <a:r>
              <a:rPr lang="es-ES" dirty="0" smtClean="0"/>
              <a:t>¿Habéis probado o bebido alguna vez alcohol?</a:t>
            </a:r>
          </a:p>
          <a:p>
            <a:r>
              <a:rPr lang="es-ES" dirty="0" smtClean="0"/>
              <a:t>¿Cómo os sentisteis?</a:t>
            </a:r>
          </a:p>
          <a:p>
            <a:r>
              <a:rPr lang="es-ES" dirty="0" smtClean="0"/>
              <a:t>¿Qué opinión tenéis sobre el alcohol?</a:t>
            </a:r>
            <a:endParaRPr lang="es-E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4824536" cy="1080120"/>
          </a:xfrm>
        </p:spPr>
        <p:txBody>
          <a:bodyPr>
            <a:normAutofit fontScale="90000"/>
          </a:bodyPr>
          <a:lstStyle/>
          <a:p>
            <a:r>
              <a:rPr lang="es-ES" dirty="0" smtClean="0"/>
              <a:t>Calcula el grado de alcoholemia</a:t>
            </a:r>
            <a:endParaRPr lang="es-ES" dirty="0"/>
          </a:p>
        </p:txBody>
      </p:sp>
      <p:sp>
        <p:nvSpPr>
          <p:cNvPr id="3" name="2 Marcador de contenido"/>
          <p:cNvSpPr>
            <a:spLocks noGrp="1"/>
          </p:cNvSpPr>
          <p:nvPr>
            <p:ph idx="1"/>
          </p:nvPr>
        </p:nvSpPr>
        <p:spPr>
          <a:xfrm>
            <a:off x="179512" y="1772816"/>
            <a:ext cx="8784976" cy="4968552"/>
          </a:xfrm>
        </p:spPr>
        <p:txBody>
          <a:bodyPr>
            <a:normAutofit fontScale="55000" lnSpcReduction="20000"/>
          </a:bodyPr>
          <a:lstStyle/>
          <a:p>
            <a:pPr>
              <a:buNone/>
            </a:pPr>
            <a:r>
              <a:rPr lang="es-ES" sz="3500" dirty="0" smtClean="0"/>
              <a:t>Para calcular el </a:t>
            </a:r>
            <a:r>
              <a:rPr lang="es-ES" sz="3500" b="1" dirty="0" smtClean="0"/>
              <a:t>grado de alcoholemia </a:t>
            </a:r>
            <a:r>
              <a:rPr lang="es-ES" sz="3500" dirty="0" smtClean="0"/>
              <a:t>tenemos que considerar el sexo y el peso de la persona y usar esta fórmula (primero calcula los gramos de alcohol y luego el grado de alcoholemia):</a:t>
            </a:r>
          </a:p>
          <a:p>
            <a:pPr algn="just"/>
            <a:r>
              <a:rPr lang="es-ES" sz="3500" b="1" dirty="0" smtClean="0"/>
              <a:t>Gr. de alcohol= ml. de bebida X graduación X 0,0079</a:t>
            </a:r>
          </a:p>
          <a:p>
            <a:pPr algn="just"/>
            <a:r>
              <a:rPr lang="es-ES" sz="3500" b="1" dirty="0" smtClean="0"/>
              <a:t>º de alcoholemia= gr. ingeridos de alcohol </a:t>
            </a:r>
            <a:r>
              <a:rPr lang="es-ES" sz="3500" b="1" dirty="0" err="1" smtClean="0"/>
              <a:t>puropeso</a:t>
            </a:r>
            <a:r>
              <a:rPr lang="es-ES" sz="3500" b="1" dirty="0" smtClean="0"/>
              <a:t> (kg) X (0,7varón y 0,6 mujer)</a:t>
            </a:r>
          </a:p>
          <a:p>
            <a:pPr algn="just"/>
            <a:r>
              <a:rPr lang="es-ES" sz="3500" b="1" dirty="0" smtClean="0"/>
              <a:t>La velocidad de eliminación del alcohol es 0,15gr/litro/hora </a:t>
            </a:r>
          </a:p>
          <a:p>
            <a:r>
              <a:rPr lang="es-ES" sz="3500" b="1" i="1" dirty="0" smtClean="0"/>
              <a:t>Un joven de 17 años que bebe seis cubatas en una hora y gana una apuesta. Calcule los gramos de alcohol en sangre, el grado de alcoholemia y el tiempo que tarda en metabolizarse el alcohol (en horas), si  su peso es de 60 kg, el ron tiene 40º y cada cubata tiene 100ml de ron.</a:t>
            </a:r>
          </a:p>
          <a:p>
            <a:r>
              <a:rPr lang="es-ES" sz="3500" dirty="0" smtClean="0"/>
              <a:t>Gramos de alcohol: </a:t>
            </a:r>
            <a:r>
              <a:rPr lang="es-ES" sz="3500" b="1" dirty="0" smtClean="0"/>
              <a:t>189,6 gr </a:t>
            </a:r>
            <a:r>
              <a:rPr lang="es-ES" sz="3500" dirty="0" smtClean="0"/>
              <a:t>de alcohol en sangre</a:t>
            </a:r>
          </a:p>
          <a:p>
            <a:r>
              <a:rPr lang="es-ES" sz="3500" dirty="0" smtClean="0"/>
              <a:t>Nivel de alcoholemia</a:t>
            </a:r>
            <a:r>
              <a:rPr lang="es-ES" sz="3500" b="1" dirty="0" smtClean="0"/>
              <a:t>: 2,212 gr/litro</a:t>
            </a:r>
          </a:p>
          <a:p>
            <a:r>
              <a:rPr lang="es-ES" sz="3500" dirty="0" smtClean="0"/>
              <a:t>Tiempo  de eliminación: </a:t>
            </a:r>
            <a:r>
              <a:rPr lang="es-ES" sz="3500" b="1" dirty="0" smtClean="0"/>
              <a:t>14 h y media </a:t>
            </a:r>
            <a:r>
              <a:rPr lang="es-ES" sz="3500" dirty="0" smtClean="0"/>
              <a:t>más o menos.</a:t>
            </a:r>
          </a:p>
          <a:p>
            <a:r>
              <a:rPr lang="es-ES" sz="3500" b="1" i="1" dirty="0" smtClean="0"/>
              <a:t>¿Cuántas copas le quedarían para llegar al coma que se considera en un nivel de alcoholemia de 3 gr/litro?</a:t>
            </a:r>
          </a:p>
          <a:p>
            <a:r>
              <a:rPr lang="es-ES" sz="3500" dirty="0" smtClean="0"/>
              <a:t>Si cada cubata sube 0,369 gr/litro con </a:t>
            </a:r>
            <a:r>
              <a:rPr lang="es-ES" sz="3500" b="1" dirty="0" smtClean="0"/>
              <a:t>3 cubatas más estaría en coma</a:t>
            </a:r>
            <a:r>
              <a:rPr lang="es-ES" sz="3500" dirty="0" smtClean="0"/>
              <a:t>. Es decir una persona de 60 kilos con 9 cubatas en una hora tendrá un coma etílico.</a:t>
            </a:r>
            <a:endParaRPr lang="es-ES" dirty="0"/>
          </a:p>
        </p:txBody>
      </p:sp>
      <p:pic>
        <p:nvPicPr>
          <p:cNvPr id="6146" name="Picture 2" descr="http://1.bp.blogspot.com/-qrJM7g1aWsw/UhxPTQyF9DI/AAAAAAAAWiE/z2uZ5NQXWaA/s1600/alcohol46+c3admetro.jpg"/>
          <p:cNvPicPr>
            <a:picLocks noChangeAspect="1" noChangeArrowheads="1"/>
          </p:cNvPicPr>
          <p:nvPr/>
        </p:nvPicPr>
        <p:blipFill>
          <a:blip r:embed="rId2" cstate="print"/>
          <a:srcRect/>
          <a:stretch>
            <a:fillRect/>
          </a:stretch>
        </p:blipFill>
        <p:spPr bwMode="auto">
          <a:xfrm>
            <a:off x="6588224" y="0"/>
            <a:ext cx="2555776" cy="17083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ocs.blackberry.com/es-es/smartphone_users/deliverables/47564/play_video_device_web.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1 Título"/>
          <p:cNvSpPr>
            <a:spLocks noGrp="1"/>
          </p:cNvSpPr>
          <p:nvPr>
            <p:ph type="title"/>
          </p:nvPr>
        </p:nvSpPr>
        <p:spPr/>
        <p:txBody>
          <a:bodyPr/>
          <a:lstStyle/>
          <a:p>
            <a:r>
              <a:rPr lang="es-ES" dirty="0" smtClean="0">
                <a:solidFill>
                  <a:schemeClr val="bg1"/>
                </a:solidFill>
              </a:rPr>
              <a:t>VIDEOS</a:t>
            </a:r>
          </a:p>
        </p:txBody>
      </p:sp>
      <p:sp>
        <p:nvSpPr>
          <p:cNvPr id="3" name="2 Marcador de contenido"/>
          <p:cNvSpPr>
            <a:spLocks noGrp="1"/>
          </p:cNvSpPr>
          <p:nvPr>
            <p:ph idx="1"/>
          </p:nvPr>
        </p:nvSpPr>
        <p:spPr>
          <a:xfrm>
            <a:off x="323850" y="1341438"/>
            <a:ext cx="8362950" cy="4784725"/>
          </a:xfrm>
        </p:spPr>
        <p:txBody>
          <a:bodyPr>
            <a:normAutofit fontScale="92500" lnSpcReduction="20000"/>
          </a:bodyPr>
          <a:lstStyle/>
          <a:p>
            <a:r>
              <a:rPr lang="es-ES" sz="2800" dirty="0" smtClean="0">
                <a:solidFill>
                  <a:schemeClr val="bg1"/>
                </a:solidFill>
              </a:rPr>
              <a:t>Hay que ver este obligatorio:</a:t>
            </a:r>
          </a:p>
          <a:p>
            <a:r>
              <a:rPr lang="es-ES" sz="2800" dirty="0" smtClean="0">
                <a:solidFill>
                  <a:schemeClr val="bg1"/>
                </a:solidFill>
              </a:rPr>
              <a:t>Alcohol y jóvenes con Elsa </a:t>
            </a:r>
            <a:r>
              <a:rPr lang="es-ES" sz="2800" dirty="0" err="1" smtClean="0">
                <a:solidFill>
                  <a:schemeClr val="bg1"/>
                </a:solidFill>
              </a:rPr>
              <a:t>Punset</a:t>
            </a:r>
            <a:r>
              <a:rPr lang="es-ES" sz="2800" dirty="0" smtClean="0">
                <a:solidFill>
                  <a:schemeClr val="bg1"/>
                </a:solidFill>
              </a:rPr>
              <a:t> (11’): </a:t>
            </a:r>
            <a:r>
              <a:rPr lang="es-ES" sz="2800" u="sng" dirty="0" smtClean="0">
                <a:solidFill>
                  <a:schemeClr val="bg1"/>
                </a:solidFill>
                <a:hlinkClick r:id="rId3"/>
              </a:rPr>
              <a:t>https://www.youtube.com/watch?v=2Eomvszymmk</a:t>
            </a:r>
            <a:r>
              <a:rPr lang="es-ES" sz="2800" dirty="0" smtClean="0">
                <a:solidFill>
                  <a:schemeClr val="bg1"/>
                </a:solidFill>
              </a:rPr>
              <a:t> </a:t>
            </a:r>
          </a:p>
          <a:p>
            <a:pPr>
              <a:buNone/>
            </a:pPr>
            <a:endParaRPr lang="es-ES" sz="2800" dirty="0" smtClean="0">
              <a:solidFill>
                <a:schemeClr val="bg1"/>
              </a:solidFill>
            </a:endParaRPr>
          </a:p>
          <a:p>
            <a:r>
              <a:rPr lang="es-ES" sz="2800" dirty="0" smtClean="0">
                <a:solidFill>
                  <a:schemeClr val="bg1"/>
                </a:solidFill>
              </a:rPr>
              <a:t>El resto de videos son opcionales para profundizar en diferentes aspectos:</a:t>
            </a:r>
          </a:p>
          <a:p>
            <a:pPr lvl="0"/>
            <a:r>
              <a:rPr lang="es-ES" sz="2800" dirty="0" smtClean="0">
                <a:solidFill>
                  <a:schemeClr val="bg1"/>
                </a:solidFill>
              </a:rPr>
              <a:t>Síntomas del alcohol y consejos (2’): </a:t>
            </a:r>
            <a:r>
              <a:rPr lang="es-ES" sz="2800" u="sng" dirty="0" smtClean="0">
                <a:solidFill>
                  <a:schemeClr val="bg1"/>
                </a:solidFill>
                <a:hlinkClick r:id="rId4"/>
              </a:rPr>
              <a:t>https://www.youtube.com/watch?v=TJ2BPoX0AE0</a:t>
            </a:r>
            <a:r>
              <a:rPr lang="es-ES" sz="2800" dirty="0" smtClean="0">
                <a:solidFill>
                  <a:schemeClr val="bg1"/>
                </a:solidFill>
              </a:rPr>
              <a:t> </a:t>
            </a:r>
          </a:p>
          <a:p>
            <a:pPr lvl="0"/>
            <a:r>
              <a:rPr lang="es-ES" sz="2800" dirty="0" smtClean="0">
                <a:solidFill>
                  <a:schemeClr val="bg1"/>
                </a:solidFill>
              </a:rPr>
              <a:t>Efectos en el organismo (3’): </a:t>
            </a:r>
            <a:r>
              <a:rPr lang="es-ES" sz="2800" u="sng" dirty="0" smtClean="0">
                <a:solidFill>
                  <a:schemeClr val="bg1"/>
                </a:solidFill>
                <a:hlinkClick r:id="rId5"/>
              </a:rPr>
              <a:t>https://www.youtube.com/watch?v=U3nh8trZ4JE</a:t>
            </a:r>
            <a:endParaRPr lang="es-ES" sz="2800" dirty="0" smtClean="0">
              <a:solidFill>
                <a:schemeClr val="bg1"/>
              </a:solidFill>
            </a:endParaRPr>
          </a:p>
          <a:p>
            <a:pPr lvl="0"/>
            <a:r>
              <a:rPr lang="es-ES" sz="2800" dirty="0" smtClean="0">
                <a:solidFill>
                  <a:schemeClr val="bg1"/>
                </a:solidFill>
              </a:rPr>
              <a:t>Accidentes de tráfico y alcohol (es un poco fuerte) (5’): </a:t>
            </a:r>
            <a:r>
              <a:rPr lang="es-ES" sz="2800" u="sng" dirty="0" smtClean="0">
                <a:solidFill>
                  <a:schemeClr val="bg1"/>
                </a:solidFill>
                <a:hlinkClick r:id="rId6"/>
              </a:rPr>
              <a:t>https://www.youtube.com/watch?v=WBEMsjI8UjA</a:t>
            </a:r>
            <a:endParaRPr lang="es-ES" sz="26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410944" cy="1354162"/>
          </a:xfrm>
        </p:spPr>
        <p:txBody>
          <a:bodyPr>
            <a:normAutofit fontScale="90000"/>
          </a:bodyPr>
          <a:lstStyle/>
          <a:p>
            <a:r>
              <a:rPr lang="es-ES" dirty="0" smtClean="0"/>
              <a:t>ACTIVIDAD TRAS LOS VIDEOS</a:t>
            </a:r>
            <a:endParaRPr lang="es-ES" dirty="0"/>
          </a:p>
        </p:txBody>
      </p:sp>
      <p:sp>
        <p:nvSpPr>
          <p:cNvPr id="3" name="2 Marcador de contenido"/>
          <p:cNvSpPr>
            <a:spLocks noGrp="1"/>
          </p:cNvSpPr>
          <p:nvPr>
            <p:ph idx="1"/>
          </p:nvPr>
        </p:nvSpPr>
        <p:spPr>
          <a:xfrm>
            <a:off x="457200" y="2060848"/>
            <a:ext cx="8229600" cy="4065315"/>
          </a:xfrm>
        </p:spPr>
        <p:txBody>
          <a:bodyPr/>
          <a:lstStyle/>
          <a:p>
            <a:r>
              <a:rPr lang="es-ES" dirty="0" smtClean="0"/>
              <a:t>Elaboramos propuestas de alternativas y/o saludables de ocio en grupo. Luego las exponemos en clase y elegimos cual ha sido la más realista y viable, e incluso la podemos preparar en clase de tutoría y llevarla a cabo en la vida real.</a:t>
            </a:r>
          </a:p>
          <a:p>
            <a:pPr>
              <a:buNone/>
            </a:pPr>
            <a:endParaRPr lang="es-ES" dirty="0" smtClean="0"/>
          </a:p>
          <a:p>
            <a:pPr>
              <a:buNone/>
            </a:pPr>
            <a:endParaRPr lang="es-ES" dirty="0" smtClean="0"/>
          </a:p>
        </p:txBody>
      </p:sp>
      <p:pic>
        <p:nvPicPr>
          <p:cNvPr id="4" name="Picture 2" descr="http://1.bp.blogspot.com/-DbK5PQd8Lhg/UbDseb41JvI/AAAAAAAAAo8/OeDr2zG_BKM/s1600/alcohol-adolescentes8.jpg"/>
          <p:cNvPicPr>
            <a:picLocks noChangeAspect="1" noChangeArrowheads="1"/>
          </p:cNvPicPr>
          <p:nvPr/>
        </p:nvPicPr>
        <p:blipFill>
          <a:blip r:embed="rId2" cstate="print"/>
          <a:srcRect/>
          <a:stretch>
            <a:fillRect/>
          </a:stretch>
        </p:blipFill>
        <p:spPr bwMode="auto">
          <a:xfrm>
            <a:off x="6300192" y="1"/>
            <a:ext cx="2611760" cy="215135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ultiblog.educacion.navarra.es/iibarrog/files/2010/10/boyer-free-tutoring.jpg"/>
          <p:cNvPicPr>
            <a:picLocks noChangeAspect="1" noChangeArrowheads="1"/>
          </p:cNvPicPr>
          <p:nvPr/>
        </p:nvPicPr>
        <p:blipFill>
          <a:blip r:embed="rId2" cstate="print"/>
          <a:srcRect/>
          <a:stretch>
            <a:fillRect/>
          </a:stretch>
        </p:blipFill>
        <p:spPr bwMode="auto">
          <a:xfrm>
            <a:off x="611560" y="1700808"/>
            <a:ext cx="2987824" cy="2579031"/>
          </a:xfrm>
          <a:prstGeom prst="rect">
            <a:avLst/>
          </a:prstGeom>
          <a:noFill/>
          <a:ln w="9525">
            <a:noFill/>
            <a:miter lim="800000"/>
            <a:headEnd/>
            <a:tailEnd/>
          </a:ln>
        </p:spPr>
      </p:pic>
      <p:sp>
        <p:nvSpPr>
          <p:cNvPr id="4" name="3 Título"/>
          <p:cNvSpPr>
            <a:spLocks noGrp="1"/>
          </p:cNvSpPr>
          <p:nvPr>
            <p:ph type="ctrTitle"/>
          </p:nvPr>
        </p:nvSpPr>
        <p:spPr>
          <a:xfrm>
            <a:off x="323528" y="260648"/>
            <a:ext cx="3881264" cy="1368152"/>
          </a:xfrm>
        </p:spPr>
        <p:txBody>
          <a:bodyPr>
            <a:normAutofit fontScale="90000"/>
          </a:bodyPr>
          <a:lstStyle/>
          <a:p>
            <a:r>
              <a:rPr lang="es-ES" dirty="0" smtClean="0"/>
              <a:t>¿PREGUNTAS?</a:t>
            </a:r>
            <a:br>
              <a:rPr lang="es-ES" dirty="0" smtClean="0"/>
            </a:br>
            <a:r>
              <a:rPr lang="es-ES" dirty="0" smtClean="0"/>
              <a:t>gracias</a:t>
            </a:r>
            <a:endParaRPr lang="es-ES" dirty="0"/>
          </a:p>
        </p:txBody>
      </p:sp>
      <p:pic>
        <p:nvPicPr>
          <p:cNvPr id="7" name="Picture 2"/>
          <p:cNvPicPr>
            <a:picLocks noChangeAspect="1" noChangeArrowheads="1"/>
          </p:cNvPicPr>
          <p:nvPr/>
        </p:nvPicPr>
        <p:blipFill>
          <a:blip r:embed="rId3" cstate="print"/>
          <a:srcRect/>
          <a:stretch>
            <a:fillRect/>
          </a:stretch>
        </p:blipFill>
        <p:spPr bwMode="auto">
          <a:xfrm>
            <a:off x="323528" y="4606985"/>
            <a:ext cx="2267744" cy="2251015"/>
          </a:xfrm>
          <a:prstGeom prst="rect">
            <a:avLst/>
          </a:prstGeom>
          <a:noFill/>
          <a:ln w="9525">
            <a:noFill/>
            <a:miter lim="800000"/>
            <a:headEnd/>
            <a:tailEnd/>
          </a:ln>
        </p:spPr>
      </p:pic>
      <p:pic>
        <p:nvPicPr>
          <p:cNvPr id="3074" name="Picture 2" descr="http://t1.gstatic.com/images?q=tbn:ANd9GcTVAFmBWKwoVfYZV2K5R0QeaKtMzJIXp6u5wYGDSqrbQO1uigbtcw"/>
          <p:cNvPicPr>
            <a:picLocks noChangeAspect="1" noChangeArrowheads="1"/>
          </p:cNvPicPr>
          <p:nvPr/>
        </p:nvPicPr>
        <p:blipFill>
          <a:blip r:embed="rId4" cstate="print"/>
          <a:srcRect/>
          <a:stretch>
            <a:fillRect/>
          </a:stretch>
        </p:blipFill>
        <p:spPr bwMode="auto">
          <a:xfrm>
            <a:off x="5004048" y="1124744"/>
            <a:ext cx="3923928" cy="42042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uractiv.com/files/gallery/alcohol2.jpg"/>
          <p:cNvPicPr>
            <a:picLocks noChangeAspect="1" noChangeArrowheads="1"/>
          </p:cNvPicPr>
          <p:nvPr/>
        </p:nvPicPr>
        <p:blipFill>
          <a:blip r:embed="rId2" cstate="print">
            <a:lum bright="40000"/>
          </a:blip>
          <a:srcRect/>
          <a:stretch>
            <a:fillRect/>
          </a:stretch>
        </p:blipFill>
        <p:spPr bwMode="auto">
          <a:xfrm>
            <a:off x="0" y="0"/>
            <a:ext cx="9043783" cy="6858000"/>
          </a:xfrm>
          <a:prstGeom prst="rect">
            <a:avLst/>
          </a:prstGeom>
          <a:noFill/>
        </p:spPr>
      </p:pic>
      <p:sp>
        <p:nvSpPr>
          <p:cNvPr id="2" name="1 Título"/>
          <p:cNvSpPr>
            <a:spLocks noGrp="1"/>
          </p:cNvSpPr>
          <p:nvPr>
            <p:ph type="title"/>
          </p:nvPr>
        </p:nvSpPr>
        <p:spPr>
          <a:xfrm>
            <a:off x="467544" y="116632"/>
            <a:ext cx="7239000" cy="804704"/>
          </a:xfrm>
        </p:spPr>
        <p:txBody>
          <a:bodyPr/>
          <a:lstStyle/>
          <a:p>
            <a:pPr algn="ctr"/>
            <a:r>
              <a:rPr lang="es-ES" dirty="0" smtClean="0"/>
              <a:t>¿Qué es el alcohol?</a:t>
            </a:r>
            <a:endParaRPr lang="es-ES" dirty="0"/>
          </a:p>
        </p:txBody>
      </p:sp>
      <p:sp>
        <p:nvSpPr>
          <p:cNvPr id="3" name="2 Marcador de contenido"/>
          <p:cNvSpPr>
            <a:spLocks noGrp="1"/>
          </p:cNvSpPr>
          <p:nvPr>
            <p:ph idx="1"/>
          </p:nvPr>
        </p:nvSpPr>
        <p:spPr>
          <a:xfrm>
            <a:off x="251520" y="1196752"/>
            <a:ext cx="8712968" cy="5494392"/>
          </a:xfrm>
        </p:spPr>
        <p:txBody>
          <a:bodyPr>
            <a:normAutofit fontScale="77500" lnSpcReduction="20000"/>
          </a:bodyPr>
          <a:lstStyle/>
          <a:p>
            <a:pPr>
              <a:buNone/>
            </a:pPr>
            <a:r>
              <a:rPr lang="es-ES" sz="2500" b="1" dirty="0" smtClean="0"/>
              <a:t>El alcohol es una droga. </a:t>
            </a:r>
            <a:r>
              <a:rPr lang="es-ES" sz="2500" dirty="0" smtClean="0"/>
              <a:t>Existen </a:t>
            </a:r>
            <a:r>
              <a:rPr lang="es-ES" sz="2500" b="1" dirty="0" smtClean="0"/>
              <a:t>diferentes tipos </a:t>
            </a:r>
            <a:r>
              <a:rPr lang="es-ES" sz="2500" dirty="0" smtClean="0"/>
              <a:t>de alcohol. El alcohol etílico (etanol) es el único que se utiliza en las bebidas. Se produce por la fermentación de cereales y frutas. La fermentación es un proceso químico mediante el cual la levadura actúa sobre ciertos ingredientes que se encuentran en los alimentos, creando alcohol. </a:t>
            </a:r>
            <a:r>
              <a:rPr lang="es-ES" sz="2500" b="1" dirty="0" smtClean="0"/>
              <a:t>Características:</a:t>
            </a:r>
            <a:endParaRPr lang="es-ES" sz="2500" dirty="0" smtClean="0"/>
          </a:p>
          <a:p>
            <a:r>
              <a:rPr lang="es-ES" sz="2500" dirty="0" smtClean="0"/>
              <a:t>Está clasificado como </a:t>
            </a:r>
            <a:r>
              <a:rPr lang="es-ES" sz="2500" b="1" dirty="0" smtClean="0"/>
              <a:t>depresivo</a:t>
            </a:r>
            <a:r>
              <a:rPr lang="es-ES" sz="2500" dirty="0" smtClean="0"/>
              <a:t>, lo que significa que disminuye las funciones vitales, lo que resulta en lenguaje mal articulado, inestabilidad de movimiento, percepciones alteradas e incapacidad para reaccionar con rapidez.</a:t>
            </a:r>
          </a:p>
          <a:p>
            <a:r>
              <a:rPr lang="es-ES" sz="2500" dirty="0" smtClean="0"/>
              <a:t>En cuanto a la forma en que afecta a la mente, el alcohol se comprende mejor si se ve como una droga que </a:t>
            </a:r>
            <a:r>
              <a:rPr lang="es-ES" sz="2500" b="1" dirty="0" smtClean="0"/>
              <a:t>reduce la capacidad </a:t>
            </a:r>
            <a:r>
              <a:rPr lang="es-ES" sz="2500" dirty="0" smtClean="0"/>
              <a:t>de la persona para pensar de forma racional y distorsiona su capacidad de juicio.</a:t>
            </a:r>
          </a:p>
          <a:p>
            <a:r>
              <a:rPr lang="es-ES" sz="2500" dirty="0" smtClean="0"/>
              <a:t>Aunque se clasifica como depresivo, la cantidad de alcohol que se consume determina el tipo de efecto que tiene. Mucha gente bebe por el efecto </a:t>
            </a:r>
            <a:r>
              <a:rPr lang="es-ES" sz="2500" i="1" dirty="0" smtClean="0"/>
              <a:t>estimulante</a:t>
            </a:r>
            <a:r>
              <a:rPr lang="es-ES" sz="2500" dirty="0" smtClean="0"/>
              <a:t>, como en el caso de una cerveza o un vaso de vino que se toman “para animarse”. Pero si una persona consume más de lo que el cuerpo puede tolerar, entonces experimentará el efecto depresivo del alcohol. Empezará a sentirse “estúpido” o </a:t>
            </a:r>
            <a:r>
              <a:rPr lang="es-ES" sz="2500" b="1" dirty="0" smtClean="0"/>
              <a:t>perderá coordinación y control.</a:t>
            </a:r>
          </a:p>
          <a:p>
            <a:r>
              <a:rPr lang="es-ES" sz="2500" dirty="0" smtClean="0"/>
              <a:t>Una sobredosis de alcohol provoca efectos depresivos mucho más severos (incapacidad para sentir dolor, </a:t>
            </a:r>
            <a:r>
              <a:rPr lang="es-ES" sz="2500" b="1" dirty="0" smtClean="0"/>
              <a:t>intoxicación</a:t>
            </a:r>
            <a:r>
              <a:rPr lang="es-ES" sz="2500" dirty="0" smtClean="0"/>
              <a:t> que obliga al organismo a vomitar el veneno, y finalmente inconsciencia o, peor aún, coma o muerte provocada por una grave sobredosis tóxica). Estas reacciones dependen de la cantidad de alcohol que se consuma y de la rapidez con que se consuma.</a:t>
            </a:r>
          </a:p>
          <a:p>
            <a:pPr algn="just">
              <a:buNone/>
            </a:pP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vitonica.com/2010/06/alcohol.jpg"/>
          <p:cNvPicPr>
            <a:picLocks noChangeAspect="1" noChangeArrowheads="1"/>
          </p:cNvPicPr>
          <p:nvPr/>
        </p:nvPicPr>
        <p:blipFill>
          <a:blip r:embed="rId2" cstate="print">
            <a:lum bright="60000"/>
          </a:blip>
          <a:srcRect/>
          <a:stretch>
            <a:fillRect/>
          </a:stretch>
        </p:blipFill>
        <p:spPr bwMode="auto">
          <a:xfrm>
            <a:off x="0" y="0"/>
            <a:ext cx="9105276" cy="6858000"/>
          </a:xfrm>
          <a:prstGeom prst="rect">
            <a:avLst/>
          </a:prstGeom>
          <a:noFill/>
        </p:spPr>
      </p:pic>
      <p:sp>
        <p:nvSpPr>
          <p:cNvPr id="2" name="1 Título"/>
          <p:cNvSpPr>
            <a:spLocks noGrp="1"/>
          </p:cNvSpPr>
          <p:nvPr>
            <p:ph type="title"/>
          </p:nvPr>
        </p:nvSpPr>
        <p:spPr>
          <a:xfrm>
            <a:off x="611560" y="188640"/>
            <a:ext cx="7239000" cy="770344"/>
          </a:xfrm>
        </p:spPr>
        <p:txBody>
          <a:bodyPr/>
          <a:lstStyle/>
          <a:p>
            <a:r>
              <a:rPr lang="es-ES" dirty="0" smtClean="0"/>
              <a:t>FACTORES DE INFLUENCIA</a:t>
            </a:r>
            <a:endParaRPr lang="es-ES" dirty="0"/>
          </a:p>
        </p:txBody>
      </p:sp>
      <p:sp>
        <p:nvSpPr>
          <p:cNvPr id="3" name="2 Marcador de contenido"/>
          <p:cNvSpPr>
            <a:spLocks noGrp="1"/>
          </p:cNvSpPr>
          <p:nvPr>
            <p:ph idx="1"/>
          </p:nvPr>
        </p:nvSpPr>
        <p:spPr>
          <a:xfrm>
            <a:off x="251520" y="980728"/>
            <a:ext cx="8568952" cy="5688632"/>
          </a:xfrm>
        </p:spPr>
        <p:txBody>
          <a:bodyPr>
            <a:normAutofit fontScale="62500" lnSpcReduction="20000"/>
          </a:bodyPr>
          <a:lstStyle/>
          <a:p>
            <a:pPr>
              <a:buNone/>
            </a:pPr>
            <a:r>
              <a:rPr lang="es-ES" dirty="0" smtClean="0"/>
              <a:t>Los efectos del alcohol </a:t>
            </a:r>
            <a:r>
              <a:rPr lang="es-ES" b="1" dirty="0" smtClean="0"/>
              <a:t>dependen de la cantidad </a:t>
            </a:r>
            <a:r>
              <a:rPr lang="es-ES" dirty="0" smtClean="0"/>
              <a:t>consumida, pero existen otras circunstancias que los pueden acelerar o agravar.</a:t>
            </a:r>
          </a:p>
          <a:p>
            <a:r>
              <a:rPr lang="es-ES" b="1" dirty="0" smtClean="0"/>
              <a:t>La edad. </a:t>
            </a:r>
            <a:r>
              <a:rPr lang="es-ES" dirty="0" smtClean="0"/>
              <a:t>Los jóvenes son más sensibles a los efectos del alcohol en actividades que tienen que ver con la planificación, la memoria y aprendizaje, y son más “resistentes” que los adultos a los efectos sedantes y a la descoordinación motora.</a:t>
            </a:r>
          </a:p>
          <a:p>
            <a:r>
              <a:rPr lang="es-ES" b="1" dirty="0" smtClean="0"/>
              <a:t>El peso y el sexo.</a:t>
            </a:r>
            <a:r>
              <a:rPr lang="es-ES" dirty="0" smtClean="0"/>
              <a:t> El alcohol afecta de modo más grave a las personas con menos tamaño. En general la mujer pesa menos y el tamaño de sus órganos internos es proporcionalmente más pequeño. Por lo tanto, menores cantidades de alcohol pueden producir daños en el cuerpo de forma más rápida.</a:t>
            </a:r>
          </a:p>
          <a:p>
            <a:r>
              <a:rPr lang="es-ES" b="1" dirty="0" smtClean="0"/>
              <a:t>La cantidad y rapidez de la ingesta. </a:t>
            </a:r>
            <a:r>
              <a:rPr lang="es-ES" dirty="0" smtClean="0"/>
              <a:t>A mayor cantidad de alcohol bebido y a menor tiempo, es mayor la posibilidad de intoxicación.</a:t>
            </a:r>
          </a:p>
          <a:p>
            <a:r>
              <a:rPr lang="es-ES" b="1" dirty="0" smtClean="0"/>
              <a:t>La combinación con bebidas carbónicas </a:t>
            </a:r>
            <a:r>
              <a:rPr lang="es-ES" dirty="0" smtClean="0"/>
              <a:t>como la tónica, las colas, etc., acelera la intoxicación.</a:t>
            </a:r>
          </a:p>
          <a:p>
            <a:r>
              <a:rPr lang="es-ES" b="1" dirty="0" smtClean="0"/>
              <a:t>La comida. </a:t>
            </a:r>
            <a:r>
              <a:rPr lang="es-ES" dirty="0" smtClean="0"/>
              <a:t>Si se come a la vez que se bebe, sobre todo alimentos grasos, se enlentece la intoxicación, pero no se evita ni se reducen los daños al cuerpo.</a:t>
            </a:r>
            <a:r>
              <a:rPr lang="es-ES" b="1" dirty="0" smtClean="0"/>
              <a:t> </a:t>
            </a:r>
            <a:endParaRPr lang="es-ES" dirty="0" smtClean="0"/>
          </a:p>
          <a:p>
            <a:r>
              <a:rPr lang="es-ES" b="1" dirty="0" smtClean="0"/>
              <a:t>La combinación con otras sustancias. </a:t>
            </a:r>
            <a:r>
              <a:rPr lang="es-ES" dirty="0" smtClean="0"/>
              <a:t>Si se toman tranquilizantes, relajantes o  calmantes, se potencian los efectos sedantes del alcohol. Cuando se combina con el cannabis se incrementan los efectos sedantes de ambas sustancias.</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vitonica.com/2010/06/alcohol.jpg"/>
          <p:cNvPicPr>
            <a:picLocks noChangeAspect="1" noChangeArrowheads="1"/>
          </p:cNvPicPr>
          <p:nvPr/>
        </p:nvPicPr>
        <p:blipFill>
          <a:blip r:embed="rId2" cstate="print">
            <a:lum bright="60000"/>
          </a:blip>
          <a:srcRect/>
          <a:stretch>
            <a:fillRect/>
          </a:stretch>
        </p:blipFill>
        <p:spPr bwMode="auto">
          <a:xfrm>
            <a:off x="0" y="0"/>
            <a:ext cx="9105276" cy="6858000"/>
          </a:xfrm>
          <a:prstGeom prst="rect">
            <a:avLst/>
          </a:prstGeom>
          <a:noFill/>
        </p:spPr>
      </p:pic>
      <p:sp>
        <p:nvSpPr>
          <p:cNvPr id="2" name="1 Título"/>
          <p:cNvSpPr>
            <a:spLocks noGrp="1"/>
          </p:cNvSpPr>
          <p:nvPr>
            <p:ph type="title"/>
          </p:nvPr>
        </p:nvSpPr>
        <p:spPr>
          <a:xfrm>
            <a:off x="611560" y="188640"/>
            <a:ext cx="7239000" cy="770344"/>
          </a:xfrm>
        </p:spPr>
        <p:txBody>
          <a:bodyPr/>
          <a:lstStyle/>
          <a:p>
            <a:r>
              <a:rPr lang="es-ES" dirty="0" smtClean="0"/>
              <a:t>ALCOHOLISMO</a:t>
            </a:r>
            <a:endParaRPr lang="es-ES" dirty="0"/>
          </a:p>
        </p:txBody>
      </p:sp>
      <p:sp>
        <p:nvSpPr>
          <p:cNvPr id="3" name="2 Marcador de contenido"/>
          <p:cNvSpPr>
            <a:spLocks noGrp="1"/>
          </p:cNvSpPr>
          <p:nvPr>
            <p:ph idx="1"/>
          </p:nvPr>
        </p:nvSpPr>
        <p:spPr>
          <a:xfrm>
            <a:off x="251520" y="980728"/>
            <a:ext cx="8568952" cy="5688632"/>
          </a:xfrm>
        </p:spPr>
        <p:txBody>
          <a:bodyPr>
            <a:normAutofit fontScale="85000" lnSpcReduction="10000"/>
          </a:bodyPr>
          <a:lstStyle/>
          <a:p>
            <a:r>
              <a:rPr lang="es-ES" dirty="0" smtClean="0"/>
              <a:t>Problema de </a:t>
            </a:r>
            <a:r>
              <a:rPr lang="es-ES" b="1" dirty="0" smtClean="0"/>
              <a:t>adicción al alcohol</a:t>
            </a:r>
            <a:r>
              <a:rPr lang="es-ES" dirty="0" smtClean="0"/>
              <a:t>. Produce dependencia, </a:t>
            </a:r>
            <a:r>
              <a:rPr lang="es-ES" b="1" dirty="0" smtClean="0"/>
              <a:t>problemas de salud físicos y psicológicos, y también sociales.</a:t>
            </a:r>
          </a:p>
          <a:p>
            <a:r>
              <a:rPr lang="es-ES" dirty="0" smtClean="0"/>
              <a:t>Reconocer que se necesita ayuda con un problema de alcohol no es fácil.  En nuestra sociedad, prevalece el mito de que los problemas de alcohol son de alguna manera una señal de </a:t>
            </a:r>
            <a:r>
              <a:rPr lang="es-ES" b="1" dirty="0" smtClean="0"/>
              <a:t>debilidad</a:t>
            </a:r>
            <a:r>
              <a:rPr lang="es-ES" dirty="0" smtClean="0"/>
              <a:t>.  Como resultado, estas personas pueden pensar que el buscar ayuda significa admitir algún tipo de defecto vergonzoso.  La realidad es, sin embargo, que el alcoholismo es una </a:t>
            </a:r>
            <a:r>
              <a:rPr lang="es-ES" b="1" dirty="0" smtClean="0"/>
              <a:t>enfermedad como el asma o la diabetes</a:t>
            </a:r>
            <a:r>
              <a:rPr lang="es-ES" dirty="0" smtClean="0"/>
              <a:t>.  Por otra parte, dar los pasos necesarios para identificar un posible problema de bebida tiene una enorme recompensa: la oportunidad de una vida saludable y llena de satisfacción.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jar.info/wp-content/uploads/2014/01/dejar-de-tomar-beber-alcohol.jpg"/>
          <p:cNvPicPr>
            <a:picLocks noChangeAspect="1" noChangeArrowheads="1"/>
          </p:cNvPicPr>
          <p:nvPr/>
        </p:nvPicPr>
        <p:blipFill>
          <a:blip r:embed="rId2" cstate="print">
            <a:lum bright="40000"/>
          </a:blip>
          <a:srcRect/>
          <a:stretch>
            <a:fillRect/>
          </a:stretch>
        </p:blipFill>
        <p:spPr bwMode="auto">
          <a:xfrm>
            <a:off x="0" y="0"/>
            <a:ext cx="9133958" cy="6858000"/>
          </a:xfrm>
          <a:prstGeom prst="rect">
            <a:avLst/>
          </a:prstGeom>
          <a:noFill/>
        </p:spPr>
      </p:pic>
      <p:sp>
        <p:nvSpPr>
          <p:cNvPr id="2" name="1 Título"/>
          <p:cNvSpPr>
            <a:spLocks noGrp="1"/>
          </p:cNvSpPr>
          <p:nvPr>
            <p:ph type="title"/>
          </p:nvPr>
        </p:nvSpPr>
        <p:spPr>
          <a:xfrm>
            <a:off x="457200" y="320040"/>
            <a:ext cx="7239000" cy="588680"/>
          </a:xfrm>
        </p:spPr>
        <p:txBody>
          <a:bodyPr>
            <a:normAutofit fontScale="90000"/>
          </a:bodyPr>
          <a:lstStyle/>
          <a:p>
            <a:r>
              <a:rPr lang="es-ES" dirty="0" smtClean="0"/>
              <a:t>EFECTOS</a:t>
            </a:r>
            <a:endParaRPr lang="es-ES" dirty="0"/>
          </a:p>
        </p:txBody>
      </p:sp>
      <p:sp>
        <p:nvSpPr>
          <p:cNvPr id="3" name="2 Marcador de contenido"/>
          <p:cNvSpPr>
            <a:spLocks noGrp="1"/>
          </p:cNvSpPr>
          <p:nvPr>
            <p:ph idx="1"/>
          </p:nvPr>
        </p:nvSpPr>
        <p:spPr>
          <a:xfrm>
            <a:off x="251520" y="980728"/>
            <a:ext cx="8496944" cy="5616624"/>
          </a:xfrm>
        </p:spPr>
        <p:txBody>
          <a:bodyPr>
            <a:normAutofit fontScale="70000" lnSpcReduction="20000"/>
          </a:bodyPr>
          <a:lstStyle/>
          <a:p>
            <a:r>
              <a:rPr lang="es-ES" dirty="0" smtClean="0"/>
              <a:t>El alcohol ingerido en una bebida es absorbido en el aparato digestivo, desde donde pasa a la circulación sanguínea en la que puede permanecer hasta </a:t>
            </a:r>
            <a:r>
              <a:rPr lang="es-ES" b="1" dirty="0" smtClean="0"/>
              <a:t>18 horas</a:t>
            </a:r>
            <a:r>
              <a:rPr lang="es-ES" dirty="0" smtClean="0"/>
              <a:t>. Pocos minutos después de haber bebido, pueden aparecer una serie de efectos cuya manifestación </a:t>
            </a:r>
            <a:r>
              <a:rPr lang="es-ES" b="1" dirty="0" smtClean="0"/>
              <a:t>varía según la cantidad</a:t>
            </a:r>
            <a:r>
              <a:rPr lang="es-ES" dirty="0" smtClean="0"/>
              <a:t> que se haya bebido y las características de la persona.</a:t>
            </a:r>
          </a:p>
          <a:p>
            <a:r>
              <a:rPr lang="es-ES" dirty="0" smtClean="0"/>
              <a:t>Por orden de aparición en el tiempo y en relación con la concentración en el organismo, estos efectos son los siguientes:</a:t>
            </a:r>
          </a:p>
          <a:p>
            <a:pPr lvl="1"/>
            <a:r>
              <a:rPr lang="es-ES" dirty="0" smtClean="0"/>
              <a:t>Desinhibición</a:t>
            </a:r>
          </a:p>
          <a:p>
            <a:pPr lvl="1"/>
            <a:r>
              <a:rPr lang="es-ES" dirty="0" smtClean="0"/>
              <a:t>Euforia</a:t>
            </a:r>
          </a:p>
          <a:p>
            <a:pPr lvl="1"/>
            <a:r>
              <a:rPr lang="es-ES" dirty="0" smtClean="0"/>
              <a:t>Relajación</a:t>
            </a:r>
          </a:p>
          <a:p>
            <a:pPr lvl="1"/>
            <a:r>
              <a:rPr lang="es-ES" dirty="0" smtClean="0"/>
              <a:t>Aumento de la sociabilidad</a:t>
            </a:r>
          </a:p>
          <a:p>
            <a:pPr lvl="1"/>
            <a:r>
              <a:rPr lang="es-ES" dirty="0" smtClean="0"/>
              <a:t>Dificultad para hablar</a:t>
            </a:r>
          </a:p>
          <a:p>
            <a:pPr lvl="1"/>
            <a:r>
              <a:rPr lang="es-ES" dirty="0" smtClean="0"/>
              <a:t>Dificultar para asociar ideas</a:t>
            </a:r>
          </a:p>
          <a:p>
            <a:pPr lvl="1"/>
            <a:r>
              <a:rPr lang="es-ES" dirty="0" smtClean="0"/>
              <a:t>Descoordinación motora</a:t>
            </a:r>
          </a:p>
          <a:p>
            <a:pPr lvl="1"/>
            <a:r>
              <a:rPr lang="es-ES" dirty="0" smtClean="0"/>
              <a:t>y, finalmente, intoxicación aguda</a:t>
            </a:r>
          </a:p>
          <a:p>
            <a:r>
              <a:rPr lang="es-ES" dirty="0" smtClean="0"/>
              <a:t>En los casos en que la concentración de alcohol en la sangre alcance o </a:t>
            </a:r>
            <a:r>
              <a:rPr lang="es-ES" b="1" dirty="0" smtClean="0"/>
              <a:t>supere los 3 gramos </a:t>
            </a:r>
            <a:r>
              <a:rPr lang="es-ES" dirty="0" smtClean="0"/>
              <a:t>de alcohol por litro pueden parecer </a:t>
            </a:r>
            <a:r>
              <a:rPr lang="es-ES" b="1" dirty="0" smtClean="0"/>
              <a:t>apatía y somnolencia, coma o incluso muerte.</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tatic.guim.co.uk/sys-images/Guardian/Pix/pictures/2011/5/26/1306412797714/Alcohol-related-admission-007.jpg"/>
          <p:cNvPicPr>
            <a:picLocks noChangeAspect="1" noChangeArrowheads="1"/>
          </p:cNvPicPr>
          <p:nvPr/>
        </p:nvPicPr>
        <p:blipFill>
          <a:blip r:embed="rId2" cstate="print"/>
          <a:srcRect/>
          <a:stretch>
            <a:fillRect/>
          </a:stretch>
        </p:blipFill>
        <p:spPr bwMode="auto">
          <a:xfrm>
            <a:off x="-1" y="0"/>
            <a:ext cx="9075373"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jar.info/wp-content/uploads/2014/01/dejar-de-tomar-beber-alcohol.jpg"/>
          <p:cNvPicPr>
            <a:picLocks noChangeAspect="1" noChangeArrowheads="1"/>
          </p:cNvPicPr>
          <p:nvPr/>
        </p:nvPicPr>
        <p:blipFill>
          <a:blip r:embed="rId2" cstate="print">
            <a:lum bright="40000"/>
          </a:blip>
          <a:srcRect/>
          <a:stretch>
            <a:fillRect/>
          </a:stretch>
        </p:blipFill>
        <p:spPr bwMode="auto">
          <a:xfrm>
            <a:off x="0" y="0"/>
            <a:ext cx="9133958" cy="6858000"/>
          </a:xfrm>
          <a:prstGeom prst="rect">
            <a:avLst/>
          </a:prstGeom>
          <a:noFill/>
        </p:spPr>
      </p:pic>
      <p:sp>
        <p:nvSpPr>
          <p:cNvPr id="2" name="1 Título"/>
          <p:cNvSpPr>
            <a:spLocks noGrp="1"/>
          </p:cNvSpPr>
          <p:nvPr>
            <p:ph type="title"/>
          </p:nvPr>
        </p:nvSpPr>
        <p:spPr>
          <a:xfrm>
            <a:off x="899592" y="0"/>
            <a:ext cx="7239000" cy="588680"/>
          </a:xfrm>
        </p:spPr>
        <p:txBody>
          <a:bodyPr>
            <a:normAutofit fontScale="90000"/>
          </a:bodyPr>
          <a:lstStyle/>
          <a:p>
            <a:r>
              <a:rPr lang="es-ES" dirty="0" smtClean="0"/>
              <a:t>EFECTOS</a:t>
            </a:r>
            <a:endParaRPr lang="es-ES" dirty="0"/>
          </a:p>
        </p:txBody>
      </p:sp>
      <p:sp>
        <p:nvSpPr>
          <p:cNvPr id="3" name="2 Marcador de contenido"/>
          <p:cNvSpPr>
            <a:spLocks noGrp="1"/>
          </p:cNvSpPr>
          <p:nvPr>
            <p:ph idx="1"/>
          </p:nvPr>
        </p:nvSpPr>
        <p:spPr>
          <a:xfrm>
            <a:off x="179512" y="620688"/>
            <a:ext cx="8712968" cy="6093296"/>
          </a:xfrm>
        </p:spPr>
        <p:txBody>
          <a:bodyPr>
            <a:noAutofit/>
          </a:bodyPr>
          <a:lstStyle/>
          <a:p>
            <a:pPr algn="just"/>
            <a:r>
              <a:rPr lang="es-ES" sz="2400" dirty="0" smtClean="0"/>
              <a:t>Pero existen otros problemas que a menudo se desarrollan de manera gradual y sólo pueden evidenciarse después de beber alcohol en grandes cantidades durante un tiempo prolongado, como las </a:t>
            </a:r>
            <a:r>
              <a:rPr lang="es-ES" sz="2400" b="1" dirty="0" smtClean="0"/>
              <a:t>enfermedades de órganos: hígado (cirrosis), del corazón (cardiopatías), ciertos tipos de cáncer, pérdida de visión, pancreatitis o problemas de impotencia</a:t>
            </a:r>
            <a:r>
              <a:rPr lang="es-ES" sz="2400" dirty="0" smtClean="0"/>
              <a:t>. O del </a:t>
            </a:r>
            <a:r>
              <a:rPr lang="es-ES" sz="2400" b="1" dirty="0" smtClean="0"/>
              <a:t>sistema nervioso como polineuritis o encefalopatías o incluso el s</a:t>
            </a:r>
            <a:r>
              <a:rPr lang="es-ES" sz="2400" b="1" dirty="0" smtClean="0">
                <a:solidFill>
                  <a:schemeClr val="tx1"/>
                </a:solidFill>
              </a:rPr>
              <a:t>índrome </a:t>
            </a:r>
            <a:r>
              <a:rPr lang="es-ES" sz="2400" b="1" dirty="0" err="1" smtClean="0">
                <a:solidFill>
                  <a:schemeClr val="tx1"/>
                </a:solidFill>
              </a:rPr>
              <a:t>korsakoff</a:t>
            </a:r>
            <a:r>
              <a:rPr lang="es-ES" sz="2400" b="1" dirty="0" smtClean="0">
                <a:solidFill>
                  <a:schemeClr val="tx1"/>
                </a:solidFill>
              </a:rPr>
              <a:t> </a:t>
            </a:r>
            <a:r>
              <a:rPr lang="es-ES" sz="2400" dirty="0" smtClean="0">
                <a:solidFill>
                  <a:schemeClr val="tx1"/>
                </a:solidFill>
              </a:rPr>
              <a:t>(trastorno amnésico caracterizado por una amnesia </a:t>
            </a:r>
            <a:r>
              <a:rPr lang="es-ES" sz="2400" dirty="0" err="1" smtClean="0">
                <a:solidFill>
                  <a:schemeClr val="tx1"/>
                </a:solidFill>
              </a:rPr>
              <a:t>anterógrada</a:t>
            </a:r>
            <a:r>
              <a:rPr lang="es-ES" sz="2400" dirty="0" smtClean="0">
                <a:solidFill>
                  <a:schemeClr val="tx1"/>
                </a:solidFill>
              </a:rPr>
              <a:t> y retrógrada, confabulaciones, desorientación espacio-temporal e incapacidad para reconocer la presencia de éste síndrome).</a:t>
            </a:r>
            <a:endParaRPr lang="es-ES" sz="2400" b="1" dirty="0" smtClean="0"/>
          </a:p>
          <a:p>
            <a:pPr algn="just"/>
            <a:r>
              <a:rPr lang="es-ES" sz="2400" b="1" dirty="0" smtClean="0"/>
              <a:t>Efectos de nutrición </a:t>
            </a:r>
            <a:r>
              <a:rPr lang="es-ES" sz="2400" dirty="0" smtClean="0"/>
              <a:t>negativos ya que la bebida es muy rica en calorías, pero vacía en nutrientes. Pro ejemplo si te vas de cañas aparecerá en consecuencia un estado de desnutrición o pérdida de vitaminas como la B1 en el alcoholismo crónico, que están asociadas a problemas neurológicos.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rc_mi" descr="al_cosalcohol_c"/>
          <p:cNvPicPr>
            <a:picLocks noChangeAspect="1" noChangeArrowheads="1"/>
          </p:cNvPicPr>
          <p:nvPr/>
        </p:nvPicPr>
        <p:blipFill>
          <a:blip r:embed="rId2" cstate="print"/>
          <a:srcRect/>
          <a:stretch>
            <a:fillRect/>
          </a:stretch>
        </p:blipFill>
        <p:spPr bwMode="auto">
          <a:xfrm>
            <a:off x="-1" y="0"/>
            <a:ext cx="874846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TotalTime>
  <Words>2508</Words>
  <Application>Microsoft Office PowerPoint</Application>
  <PresentationFormat>Presentación en pantalla (4:3)</PresentationFormat>
  <Paragraphs>135</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Educación para la salud: ALCOHOL </vt:lpstr>
      <vt:lpstr>EVALUACIÓN INICIAL…</vt:lpstr>
      <vt:lpstr>¿Qué es el alcohol?</vt:lpstr>
      <vt:lpstr>FACTORES DE INFLUENCIA</vt:lpstr>
      <vt:lpstr>ALCOHOLISMO</vt:lpstr>
      <vt:lpstr>EFECTOS</vt:lpstr>
      <vt:lpstr>Diapositiva 7</vt:lpstr>
      <vt:lpstr>EFECTOS</vt:lpstr>
      <vt:lpstr>Diapositiva 9</vt:lpstr>
      <vt:lpstr>Efectos negativos en habilidades por consumo de alcohol a largo plazo</vt:lpstr>
      <vt:lpstr>EFECTOS</vt:lpstr>
      <vt:lpstr>Diapositiva 12</vt:lpstr>
      <vt:lpstr>Diapositiva 13</vt:lpstr>
      <vt:lpstr>EFECTOS EN LA IMAGEN</vt:lpstr>
      <vt:lpstr>VERDADERO O FALSO</vt:lpstr>
      <vt:lpstr>Diapositiva 16</vt:lpstr>
      <vt:lpstr>Diapositiva 17</vt:lpstr>
      <vt:lpstr>ACTIVIDADES</vt:lpstr>
      <vt:lpstr>Grado de alcohol y consecuencias</vt:lpstr>
      <vt:lpstr>Calcula el grado de alcoholemia</vt:lpstr>
      <vt:lpstr>VIDEOS</vt:lpstr>
      <vt:lpstr>ACTIVIDAD TRAS LOS VIDEOS</vt:lpstr>
      <vt:lpstr>¿PREGUNTAS? 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dc:title>
  <dc:creator>Esther</dc:creator>
  <cp:lastModifiedBy> </cp:lastModifiedBy>
  <cp:revision>386</cp:revision>
  <dcterms:created xsi:type="dcterms:W3CDTF">2010-11-12T14:15:31Z</dcterms:created>
  <dcterms:modified xsi:type="dcterms:W3CDTF">2015-03-04T17:40:47Z</dcterms:modified>
</cp:coreProperties>
</file>