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504" r:id="rId3"/>
    <p:sldId id="509" r:id="rId4"/>
    <p:sldId id="514" r:id="rId5"/>
    <p:sldId id="516" r:id="rId6"/>
    <p:sldId id="517" r:id="rId7"/>
    <p:sldId id="515" r:id="rId8"/>
    <p:sldId id="503" r:id="rId9"/>
    <p:sldId id="508" r:id="rId10"/>
    <p:sldId id="505" r:id="rId11"/>
    <p:sldId id="510" r:id="rId12"/>
    <p:sldId id="506" r:id="rId13"/>
    <p:sldId id="512" r:id="rId14"/>
    <p:sldId id="513" r:id="rId15"/>
    <p:sldId id="499" r:id="rId16"/>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EA5365E2-3A31-4029-8A05-B3DD965325E6}" type="datetimeFigureOut">
              <a:rPr lang="es-ES"/>
              <a:pPr>
                <a:defRPr/>
              </a:pPr>
              <a:t>16/01/2018</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F5CF50F6-8C4C-4C35-8083-904E0C57818A}" type="slidenum">
              <a:rPr lang="es-ES"/>
              <a:pPr>
                <a:defRPr/>
              </a:pPr>
              <a:t>‹Nº›</a:t>
            </a:fld>
            <a:endParaRPr lang="es-ES"/>
          </a:p>
        </p:txBody>
      </p:sp>
    </p:spTree>
    <p:extLst>
      <p:ext uri="{BB962C8B-B14F-4D97-AF65-F5344CB8AC3E}">
        <p14:creationId xmlns:p14="http://schemas.microsoft.com/office/powerpoint/2010/main" val="1644121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A430E8C0-FFC1-4E28-B924-693BD2BEF673}" type="datetimeFigureOut">
              <a:rPr lang="es-ES"/>
              <a:pPr>
                <a:defRPr/>
              </a:pPr>
              <a:t>16/01/2018</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18EB9D0D-5E4F-4146-B0F7-A98DF535A021}" type="slidenum">
              <a:rPr lang="es-ES"/>
              <a:pPr>
                <a:defRPr/>
              </a:pPr>
              <a:t>‹Nº›</a:t>
            </a:fld>
            <a:endParaRPr lang="es-ES"/>
          </a:p>
        </p:txBody>
      </p:sp>
    </p:spTree>
    <p:extLst>
      <p:ext uri="{BB962C8B-B14F-4D97-AF65-F5344CB8AC3E}">
        <p14:creationId xmlns:p14="http://schemas.microsoft.com/office/powerpoint/2010/main" val="757124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52016" y="9430306"/>
            <a:ext cx="2945659" cy="496332"/>
          </a:xfrm>
          <a:prstGeom prst="rect">
            <a:avLst/>
          </a:prstGeom>
          <a:noFill/>
          <a:ln w="9525">
            <a:noFill/>
            <a:miter lim="800000"/>
            <a:headEnd/>
            <a:tailEnd/>
          </a:ln>
        </p:spPr>
        <p:txBody>
          <a:bodyPr lIns="92544" tIns="46272" rIns="92544" bIns="46272" anchor="b"/>
          <a:lstStyle/>
          <a:p>
            <a:pPr algn="r" defTabSz="925513"/>
            <a:fld id="{7EBF6831-8D55-4880-822C-4AEED16DDFD3}" type="slidenum">
              <a:rPr lang="es-ES" sz="1200">
                <a:latin typeface="Times New Roman" pitchFamily="18" charset="0"/>
              </a:rPr>
              <a:pPr algn="r" defTabSz="925513"/>
              <a:t>15</a:t>
            </a:fld>
            <a:endParaRPr lang="es-ES" sz="1200">
              <a:latin typeface="Times New Roman" pitchFamily="18" charset="0"/>
            </a:endParaRPr>
          </a:p>
        </p:txBody>
      </p:sp>
      <p:sp>
        <p:nvSpPr>
          <p:cNvPr id="184323" name="Rectangle 2"/>
          <p:cNvSpPr>
            <a:spLocks noGrp="1" noRot="1" noChangeAspect="1" noChangeArrowheads="1" noTextEdit="1"/>
          </p:cNvSpPr>
          <p:nvPr>
            <p:ph type="sldImg"/>
          </p:nvPr>
        </p:nvSpPr>
        <p:spPr>
          <a:xfrm>
            <a:off x="919163" y="744538"/>
            <a:ext cx="4962525" cy="3722687"/>
          </a:xfrm>
          <a:ln/>
        </p:spPr>
      </p:sp>
      <p:sp>
        <p:nvSpPr>
          <p:cNvPr id="184324" name="Rectangle 3"/>
          <p:cNvSpPr>
            <a:spLocks noGrp="1" noChangeArrowheads="1"/>
          </p:cNvSpPr>
          <p:nvPr>
            <p:ph type="body" idx="1"/>
          </p:nvPr>
        </p:nvSpPr>
        <p:spPr>
          <a:xfrm>
            <a:off x="906357" y="4713431"/>
            <a:ext cx="4984962" cy="4468710"/>
          </a:xfrm>
        </p:spPr>
        <p:txBody>
          <a:bodyPr lIns="92544" tIns="46272" rIns="92544" bIns="46272"/>
          <a:lstStyle/>
          <a:p>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29268055-6957-463C-8707-03193B579ABA}" type="datetimeFigureOut">
              <a:rPr lang="es-ES"/>
              <a:pPr>
                <a:defRPr/>
              </a:pPr>
              <a:t>16/01/2018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8CF60FC-B09F-42C3-8365-6D2B223F17AF}"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55A3302-3EFF-46CF-8816-6082EA2600E6}" type="datetimeFigureOut">
              <a:rPr lang="es-ES"/>
              <a:pPr>
                <a:defRPr/>
              </a:pPr>
              <a:t>16/01/2018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2786FA7-AF94-4097-A2CD-A55051461BF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525684F-EA70-4A21-80A3-09DC80D7660E}" type="datetimeFigureOut">
              <a:rPr lang="es-ES"/>
              <a:pPr>
                <a:defRPr/>
              </a:pPr>
              <a:t>16/01/2018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1D4ABD5-FDE7-4928-916A-C04C2B8856CB}"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4D94793-7907-4E7E-B3EC-2E4E56234AD5}" type="datetimeFigureOut">
              <a:rPr lang="es-ES"/>
              <a:pPr>
                <a:defRPr/>
              </a:pPr>
              <a:t>16/01/2018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ACBDDB5-4CCD-46FC-8A8A-D7F64C1AAF7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5D850DA-87C9-4A7D-A7BB-99616A17BFD5}" type="datetimeFigureOut">
              <a:rPr lang="es-ES"/>
              <a:pPr>
                <a:defRPr/>
              </a:pPr>
              <a:t>16/01/2018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EC1468A-16A4-4164-9BD6-235DDB3D8DB3}"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26C3A1B-0C30-4494-B885-98C9CD54291A}" type="datetimeFigureOut">
              <a:rPr lang="es-ES"/>
              <a:pPr>
                <a:defRPr/>
              </a:pPr>
              <a:t>16/01/2018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919D795-26B8-41CE-928D-3DD0CC9B715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70A7BA65-2541-4EC4-9A7C-8750D3820928}" type="datetimeFigureOut">
              <a:rPr lang="es-ES"/>
              <a:pPr>
                <a:defRPr/>
              </a:pPr>
              <a:t>16/01/2018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CB37827-FFD8-43D7-B51C-9B32D89D5108}"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2A11C8D6-49AD-4B68-9695-50EDE2BEB733}" type="datetimeFigureOut">
              <a:rPr lang="es-ES"/>
              <a:pPr>
                <a:defRPr/>
              </a:pPr>
              <a:t>16/01/2018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55DC2CFD-DBCF-46D4-B823-81F8E98AC9B6}"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F54507D-22BA-4E78-B82C-BDBD10E638A7}" type="datetimeFigureOut">
              <a:rPr lang="es-ES"/>
              <a:pPr>
                <a:defRPr/>
              </a:pPr>
              <a:t>16/01/2018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A5145142-2E9F-441C-B4EF-865F3155A0A3}"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CED6C56-6948-436B-A99D-E1AE8564CB58}" type="datetimeFigureOut">
              <a:rPr lang="es-ES"/>
              <a:pPr>
                <a:defRPr/>
              </a:pPr>
              <a:t>16/01/2018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6A26C01-3BAA-4B45-8BFF-6384706EF49A}"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706B174-9698-4FA0-AF65-F7444880BA5B}" type="datetimeFigureOut">
              <a:rPr lang="es-ES"/>
              <a:pPr>
                <a:defRPr/>
              </a:pPr>
              <a:t>16/01/2018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E86D08B-60F8-48E3-B733-05414DE68E54}"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25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9625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6075AFA-E9A9-4CA5-9F0F-25257A398504}" type="datetimeFigureOut">
              <a:rPr lang="es-ES"/>
              <a:pPr>
                <a:defRPr/>
              </a:pPr>
              <a:t>16/01/2018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4F1D30-8D8F-4DE4-8574-5300EA11CB3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LJtUQjJC4a0"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youtube.com/watch?v=yHIlRpCkc6E" TargetMode="External"/><Relationship Id="rId5" Type="http://schemas.openxmlformats.org/officeDocument/2006/relationships/hyperlink" Target="http://www.lasexta.com/programas/el-intermedio/gonzo/yazan-nino-refugiado-reencuentra-gonzo-sere-feliz-cuando-vea-familia-siria_2015092100406.html" TargetMode="External"/><Relationship Id="rId4" Type="http://schemas.openxmlformats.org/officeDocument/2006/relationships/hyperlink" Target="https://www.youtube.com/watch?v=0VVm-JpzP2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1BFn9lXmOs"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youtube.com/watch?v=RlIDCuC23X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ganemossevilla.org/wp-content/uploads/2014/12/derechos-humanos2.jpg"/>
          <p:cNvPicPr>
            <a:picLocks noChangeAspect="1" noChangeArrowheads="1"/>
          </p:cNvPicPr>
          <p:nvPr/>
        </p:nvPicPr>
        <p:blipFill>
          <a:blip r:embed="rId2" cstate="print"/>
          <a:srcRect/>
          <a:stretch>
            <a:fillRect/>
          </a:stretch>
        </p:blipFill>
        <p:spPr bwMode="auto">
          <a:xfrm>
            <a:off x="4497261" y="908720"/>
            <a:ext cx="4502698" cy="4487226"/>
          </a:xfrm>
          <a:prstGeom prst="rect">
            <a:avLst/>
          </a:prstGeom>
          <a:noFill/>
        </p:spPr>
      </p:pic>
      <p:sp>
        <p:nvSpPr>
          <p:cNvPr id="19457" name="1 Título"/>
          <p:cNvSpPr>
            <a:spLocks noGrp="1"/>
          </p:cNvSpPr>
          <p:nvPr>
            <p:ph type="ctrTitle"/>
          </p:nvPr>
        </p:nvSpPr>
        <p:spPr>
          <a:xfrm>
            <a:off x="0" y="549275"/>
            <a:ext cx="4932040" cy="4464050"/>
          </a:xfrm>
        </p:spPr>
        <p:txBody>
          <a:bodyPr/>
          <a:lstStyle/>
          <a:p>
            <a:pPr eaLnBrk="1" hangingPunct="1"/>
            <a:r>
              <a:rPr lang="es-ES" sz="4800" dirty="0" smtClean="0"/>
              <a:t>REFUGIADOS Y DERECHOS HUMANOS</a:t>
            </a:r>
          </a:p>
        </p:txBody>
      </p:sp>
      <p:sp>
        <p:nvSpPr>
          <p:cNvPr id="3" name="2 Subtítulo"/>
          <p:cNvSpPr>
            <a:spLocks noGrp="1"/>
          </p:cNvSpPr>
          <p:nvPr>
            <p:ph type="subTitle" idx="1"/>
          </p:nvPr>
        </p:nvSpPr>
        <p:spPr>
          <a:xfrm>
            <a:off x="0" y="5661248"/>
            <a:ext cx="5148064" cy="984002"/>
          </a:xfrm>
        </p:spPr>
        <p:txBody>
          <a:bodyPr rtlCol="0">
            <a:normAutofit/>
          </a:bodyPr>
          <a:lstStyle/>
          <a:p>
            <a:pPr eaLnBrk="1" fontAlgn="auto" hangingPunct="1">
              <a:spcAft>
                <a:spcPts val="0"/>
              </a:spcAft>
              <a:buFont typeface="Arial" pitchFamily="34" charset="0"/>
              <a:buNone/>
              <a:defRPr/>
            </a:pPr>
            <a:r>
              <a:rPr lang="es-ES" dirty="0" smtClean="0"/>
              <a:t>IES GUADALERZAS</a:t>
            </a:r>
          </a:p>
        </p:txBody>
      </p:sp>
      <p:pic>
        <p:nvPicPr>
          <p:cNvPr id="5" name="Picture 2" descr="http://www.injuve.es/sites/default/files/2015/15/noticias/erasmus.jpg"/>
          <p:cNvPicPr>
            <a:picLocks noChangeAspect="1" noChangeArrowheads="1"/>
          </p:cNvPicPr>
          <p:nvPr/>
        </p:nvPicPr>
        <p:blipFill>
          <a:blip r:embed="rId3" cstate="print"/>
          <a:srcRect/>
          <a:stretch>
            <a:fillRect/>
          </a:stretch>
        </p:blipFill>
        <p:spPr bwMode="auto">
          <a:xfrm>
            <a:off x="5185022" y="5312195"/>
            <a:ext cx="3958978" cy="154580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3.bp.blogspot.com/_oY8HzU9dm60/TPQVK_vldII/AAAAAAAABJE/eqRb8a2V33M/s1600/20070417klpgeogra_70.Ees.LCO.png"/>
          <p:cNvPicPr>
            <a:picLocks noChangeAspect="1" noChangeArrowheads="1"/>
          </p:cNvPicPr>
          <p:nvPr/>
        </p:nvPicPr>
        <p:blipFill>
          <a:blip r:embed="rId2" cstate="print"/>
          <a:srcRect/>
          <a:stretch>
            <a:fillRect/>
          </a:stretch>
        </p:blipFill>
        <p:spPr bwMode="auto">
          <a:xfrm>
            <a:off x="0" y="0"/>
            <a:ext cx="9164974"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vignette2.wikia.nocookie.net/pixar/images/8/87/PixarBall.jpg/revision/latest?cb=20110608141855"/>
          <p:cNvPicPr>
            <a:picLocks noChangeAspect="1" noChangeArrowheads="1"/>
          </p:cNvPicPr>
          <p:nvPr/>
        </p:nvPicPr>
        <p:blipFill>
          <a:blip r:embed="rId2" cstate="print"/>
          <a:srcRect/>
          <a:stretch>
            <a:fillRect/>
          </a:stretch>
        </p:blipFill>
        <p:spPr bwMode="auto">
          <a:xfrm>
            <a:off x="7275443" y="25184"/>
            <a:ext cx="1868557" cy="1557131"/>
          </a:xfrm>
          <a:prstGeom prst="rect">
            <a:avLst/>
          </a:prstGeom>
          <a:noFill/>
        </p:spPr>
      </p:pic>
      <p:sp>
        <p:nvSpPr>
          <p:cNvPr id="2" name="1 Título"/>
          <p:cNvSpPr>
            <a:spLocks noGrp="1"/>
          </p:cNvSpPr>
          <p:nvPr>
            <p:ph type="title"/>
          </p:nvPr>
        </p:nvSpPr>
        <p:spPr>
          <a:xfrm>
            <a:off x="179512" y="274638"/>
            <a:ext cx="7830616" cy="1143000"/>
          </a:xfrm>
        </p:spPr>
        <p:txBody>
          <a:bodyPr/>
          <a:lstStyle/>
          <a:p>
            <a:r>
              <a:rPr lang="es-ES" dirty="0" smtClean="0"/>
              <a:t>SI O </a:t>
            </a:r>
            <a:r>
              <a:rPr lang="es-ES" dirty="0" smtClean="0"/>
              <a:t>NO/ VERDADERO O FALSO</a:t>
            </a:r>
            <a:endParaRPr lang="es-ES" dirty="0"/>
          </a:p>
        </p:txBody>
      </p:sp>
      <p:sp>
        <p:nvSpPr>
          <p:cNvPr id="3" name="2 Marcador de contenido"/>
          <p:cNvSpPr>
            <a:spLocks noGrp="1"/>
          </p:cNvSpPr>
          <p:nvPr>
            <p:ph idx="1"/>
          </p:nvPr>
        </p:nvSpPr>
        <p:spPr>
          <a:xfrm>
            <a:off x="323528" y="1484784"/>
            <a:ext cx="8568952" cy="5112568"/>
          </a:xfrm>
        </p:spPr>
        <p:txBody>
          <a:bodyPr>
            <a:normAutofit fontScale="92500" lnSpcReduction="10000"/>
          </a:bodyPr>
          <a:lstStyle/>
          <a:p>
            <a:pPr>
              <a:buNone/>
            </a:pPr>
            <a:r>
              <a:rPr lang="es-ES" dirty="0" smtClean="0"/>
              <a:t>Se escribe en la pizarra Si y </a:t>
            </a:r>
            <a:r>
              <a:rPr lang="es-ES" dirty="0" smtClean="0"/>
              <a:t>No o verdadero o falso. </a:t>
            </a:r>
            <a:r>
              <a:rPr lang="es-ES" dirty="0" smtClean="0"/>
              <a:t>Se lee la frase y se dice que el alumnado se vaya al lado del SI o NO en función de su opinión (puedes cambiar cuando quieras), y que cuente por qué</a:t>
            </a:r>
          </a:p>
          <a:p>
            <a:pPr marL="514350" indent="-514350">
              <a:buFont typeface="+mj-lt"/>
              <a:buAutoNum type="arabicPeriod"/>
            </a:pPr>
            <a:r>
              <a:rPr lang="es-ES" dirty="0" err="1" smtClean="0"/>
              <a:t>L@s</a:t>
            </a:r>
            <a:r>
              <a:rPr lang="es-ES" dirty="0" smtClean="0"/>
              <a:t> </a:t>
            </a:r>
            <a:r>
              <a:rPr lang="es-ES" dirty="0" err="1" smtClean="0"/>
              <a:t>refugiad@s</a:t>
            </a:r>
            <a:r>
              <a:rPr lang="es-ES" dirty="0" smtClean="0"/>
              <a:t> tienen la culpa del problema y tienen que resolver el problema por sí </a:t>
            </a:r>
            <a:r>
              <a:rPr lang="es-ES" dirty="0" err="1" smtClean="0"/>
              <a:t>mism@s</a:t>
            </a:r>
            <a:r>
              <a:rPr lang="es-ES" dirty="0" smtClean="0"/>
              <a:t>.</a:t>
            </a:r>
          </a:p>
          <a:p>
            <a:pPr marL="514350" indent="-514350">
              <a:buFont typeface="+mj-lt"/>
              <a:buAutoNum type="arabicPeriod"/>
            </a:pPr>
            <a:r>
              <a:rPr lang="es-ES" dirty="0" smtClean="0"/>
              <a:t>Refugiad@ o inmigrante es lo mismo.</a:t>
            </a:r>
            <a:endParaRPr lang="es-ES" dirty="0" smtClean="0"/>
          </a:p>
          <a:p>
            <a:pPr marL="514350" indent="-514350">
              <a:buFont typeface="+mj-lt"/>
              <a:buAutoNum type="arabicPeriod"/>
            </a:pPr>
            <a:r>
              <a:rPr lang="es-ES" dirty="0" smtClean="0"/>
              <a:t>Tenemos otros problemas en los países no podemos darles cabida.</a:t>
            </a:r>
          </a:p>
          <a:p>
            <a:pPr marL="514350" indent="-514350">
              <a:buFont typeface="+mj-lt"/>
              <a:buAutoNum type="arabicPeriod"/>
            </a:pPr>
            <a:r>
              <a:rPr lang="es-ES" dirty="0" smtClean="0"/>
              <a:t>Es un problema del gobierno, no podemos hacer nada.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zld43U3oEp4/UmQr2UIIVSI/AAAAAAAAA74/8oVj2VsefCk/s1600/NEURO2.JPG"/>
          <p:cNvPicPr>
            <a:picLocks noChangeAspect="1" noChangeArrowheads="1"/>
          </p:cNvPicPr>
          <p:nvPr/>
        </p:nvPicPr>
        <p:blipFill>
          <a:blip r:embed="rId2" cstate="print">
            <a:lum bright="20000"/>
          </a:blip>
          <a:srcRect/>
          <a:stretch>
            <a:fillRect/>
          </a:stretch>
        </p:blipFill>
        <p:spPr bwMode="auto">
          <a:xfrm>
            <a:off x="-6753" y="1916833"/>
            <a:ext cx="9150753" cy="4941168"/>
          </a:xfrm>
          <a:prstGeom prst="rect">
            <a:avLst/>
          </a:prstGeom>
          <a:noFill/>
        </p:spPr>
      </p:pic>
      <p:sp>
        <p:nvSpPr>
          <p:cNvPr id="2" name="1 Título"/>
          <p:cNvSpPr>
            <a:spLocks noGrp="1"/>
          </p:cNvSpPr>
          <p:nvPr>
            <p:ph type="title"/>
          </p:nvPr>
        </p:nvSpPr>
        <p:spPr/>
        <p:txBody>
          <a:bodyPr/>
          <a:lstStyle/>
          <a:p>
            <a:r>
              <a:rPr lang="es-ES" dirty="0" smtClean="0"/>
              <a:t>ENTENDIENDO EL PROBLEMA</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Conflicto </a:t>
            </a:r>
            <a:r>
              <a:rPr lang="es-ES" smtClean="0"/>
              <a:t>sirio (10:30)(5:21): </a:t>
            </a:r>
            <a:r>
              <a:rPr lang="es-ES" smtClean="0">
                <a:hlinkClick r:id="rId3"/>
              </a:rPr>
              <a:t>https://www.youtube.com/watch?v=LJtUQjJC4a0</a:t>
            </a:r>
            <a:endParaRPr lang="es-ES" smtClean="0"/>
          </a:p>
          <a:p>
            <a:r>
              <a:rPr lang="es-ES" dirty="0" smtClean="0"/>
              <a:t>  </a:t>
            </a:r>
            <a:r>
              <a:rPr lang="es-ES" u="sng" dirty="0" smtClean="0">
                <a:hlinkClick r:id="rId4"/>
              </a:rPr>
              <a:t>https://www.youtube.com/watch?v=0VVm-JpzP2o</a:t>
            </a:r>
            <a:endParaRPr lang="es-ES" dirty="0" smtClean="0"/>
          </a:p>
          <a:p>
            <a:r>
              <a:rPr lang="es-ES" dirty="0" smtClean="0"/>
              <a:t>Niño sirio habla con </a:t>
            </a:r>
            <a:r>
              <a:rPr lang="es-ES" dirty="0" err="1" smtClean="0"/>
              <a:t>Gonzo</a:t>
            </a:r>
            <a:r>
              <a:rPr lang="es-ES" dirty="0" smtClean="0"/>
              <a:t> (5:37): </a:t>
            </a:r>
            <a:r>
              <a:rPr lang="es-ES" dirty="0" smtClean="0">
                <a:hlinkClick r:id="rId5"/>
              </a:rPr>
              <a:t>http://www.lasexta.com/programas/el-intermedio/gonzo/yazan-nino-refugiado-reencuentra-gonzo-sere-feliz-cuando-vea-familia-siria_2015092100406.html</a:t>
            </a:r>
            <a:r>
              <a:rPr lang="es-ES" dirty="0" smtClean="0"/>
              <a:t> </a:t>
            </a:r>
          </a:p>
          <a:p>
            <a:r>
              <a:rPr lang="es-ES" dirty="0" smtClean="0"/>
              <a:t>Campaña de </a:t>
            </a:r>
            <a:r>
              <a:rPr lang="es-ES" dirty="0" err="1" smtClean="0"/>
              <a:t>Save</a:t>
            </a:r>
            <a:r>
              <a:rPr lang="es-ES" dirty="0" smtClean="0"/>
              <a:t> </a:t>
            </a:r>
            <a:r>
              <a:rPr lang="es-ES" dirty="0" err="1" smtClean="0"/>
              <a:t>the</a:t>
            </a:r>
            <a:r>
              <a:rPr lang="es-ES" dirty="0" smtClean="0"/>
              <a:t> </a:t>
            </a:r>
            <a:r>
              <a:rPr lang="es-ES" dirty="0" err="1" smtClean="0"/>
              <a:t>children</a:t>
            </a:r>
            <a:r>
              <a:rPr lang="es-ES" dirty="0" smtClean="0"/>
              <a:t> (1:33): </a:t>
            </a:r>
            <a:r>
              <a:rPr lang="es-ES" u="sng" dirty="0" smtClean="0">
                <a:hlinkClick r:id="rId6"/>
              </a:rPr>
              <a:t>https://www.youtube.com/watch?v=yHIlRpCkc6E</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abinosanchez.com/wp-content/uploads/2012/02/Ejercicios-Mentales.jpg"/>
          <p:cNvPicPr>
            <a:picLocks noChangeAspect="1" noChangeArrowheads="1"/>
          </p:cNvPicPr>
          <p:nvPr/>
        </p:nvPicPr>
        <p:blipFill>
          <a:blip r:embed="rId2" cstate="print">
            <a:lum bright="30000"/>
          </a:blip>
          <a:srcRect/>
          <a:stretch>
            <a:fillRect/>
          </a:stretch>
        </p:blipFill>
        <p:spPr bwMode="auto">
          <a:xfrm>
            <a:off x="0" y="1268761"/>
            <a:ext cx="8983588" cy="5589240"/>
          </a:xfrm>
          <a:prstGeom prst="rect">
            <a:avLst/>
          </a:prstGeom>
          <a:noFill/>
        </p:spPr>
      </p:pic>
      <p:sp>
        <p:nvSpPr>
          <p:cNvPr id="2" name="1 Título"/>
          <p:cNvSpPr>
            <a:spLocks noGrp="1"/>
          </p:cNvSpPr>
          <p:nvPr>
            <p:ph type="title"/>
          </p:nvPr>
        </p:nvSpPr>
        <p:spPr/>
        <p:txBody>
          <a:bodyPr/>
          <a:lstStyle/>
          <a:p>
            <a:r>
              <a:rPr lang="es-ES" dirty="0" smtClean="0"/>
              <a:t>SOLUCIONANDO EL PROBLEMA</a:t>
            </a:r>
            <a:endParaRPr lang="es-ES" dirty="0"/>
          </a:p>
        </p:txBody>
      </p:sp>
      <p:sp>
        <p:nvSpPr>
          <p:cNvPr id="3" name="2 Marcador de contenido"/>
          <p:cNvSpPr>
            <a:spLocks noGrp="1"/>
          </p:cNvSpPr>
          <p:nvPr>
            <p:ph idx="1"/>
          </p:nvPr>
        </p:nvSpPr>
        <p:spPr/>
        <p:txBody>
          <a:bodyPr>
            <a:normAutofit/>
          </a:bodyPr>
          <a:lstStyle/>
          <a:p>
            <a:r>
              <a:rPr lang="es-ES" dirty="0" err="1" smtClean="0"/>
              <a:t>Matt</a:t>
            </a:r>
            <a:r>
              <a:rPr lang="es-ES" dirty="0" smtClean="0"/>
              <a:t> </a:t>
            </a:r>
            <a:r>
              <a:rPr lang="es-ES" dirty="0" smtClean="0"/>
              <a:t>baila por un mundo más justo (3:36) </a:t>
            </a:r>
            <a:r>
              <a:rPr lang="es-ES" u="sng" dirty="0" smtClean="0">
                <a:hlinkClick r:id="rId3"/>
              </a:rPr>
              <a:t>https://www.youtube.com/watch?v=q1BFn9lXmOs</a:t>
            </a:r>
            <a:endParaRPr lang="es-ES" dirty="0" smtClean="0"/>
          </a:p>
          <a:p>
            <a:r>
              <a:rPr lang="es-ES" dirty="0" smtClean="0"/>
              <a:t>Campaña </a:t>
            </a:r>
            <a:r>
              <a:rPr lang="es-ES" dirty="0" smtClean="0"/>
              <a:t>del cubo de agua (2:26): </a:t>
            </a:r>
            <a:r>
              <a:rPr lang="es-ES" u="sng" dirty="0" smtClean="0">
                <a:hlinkClick r:id="rId4"/>
              </a:rPr>
              <a:t>https://www.youtube.com/watch?v=RlIDCuC23X0</a:t>
            </a:r>
            <a:r>
              <a:rPr lang="es-ES" dirty="0" smtClean="0"/>
              <a:t> </a:t>
            </a:r>
          </a:p>
          <a:p>
            <a:r>
              <a:rPr lang="es-ES" dirty="0" smtClean="0"/>
              <a:t>¿CONCLUSION?</a:t>
            </a:r>
          </a:p>
          <a:p>
            <a:r>
              <a:rPr lang="es-ES" dirty="0" smtClean="0"/>
              <a:t>                   </a:t>
            </a:r>
            <a:r>
              <a:rPr lang="es-ES" sz="4200" dirty="0" smtClean="0"/>
              <a:t>PUEDES HACER ALGO</a:t>
            </a:r>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20688"/>
            <a:ext cx="4546848" cy="1143000"/>
          </a:xfrm>
        </p:spPr>
        <p:txBody>
          <a:bodyPr/>
          <a:lstStyle/>
          <a:p>
            <a:r>
              <a:rPr lang="es-ES" dirty="0" smtClean="0"/>
              <a:t>ACTIVIDAD FINAL</a:t>
            </a:r>
            <a:endParaRPr lang="es-ES" dirty="0"/>
          </a:p>
        </p:txBody>
      </p:sp>
      <p:sp>
        <p:nvSpPr>
          <p:cNvPr id="3" name="2 Marcador de contenido"/>
          <p:cNvSpPr>
            <a:spLocks noGrp="1"/>
          </p:cNvSpPr>
          <p:nvPr>
            <p:ph idx="1"/>
          </p:nvPr>
        </p:nvSpPr>
        <p:spPr>
          <a:xfrm>
            <a:off x="323528" y="2132856"/>
            <a:ext cx="8496944" cy="4525963"/>
          </a:xfrm>
        </p:spPr>
        <p:txBody>
          <a:bodyPr>
            <a:normAutofit fontScale="92500" lnSpcReduction="20000"/>
          </a:bodyPr>
          <a:lstStyle/>
          <a:p>
            <a:pPr>
              <a:buNone/>
            </a:pPr>
            <a:r>
              <a:rPr lang="es-ES" dirty="0" smtClean="0"/>
              <a:t>En grupos mezclados, tenéis que elaborar una propuesta (relato</a:t>
            </a:r>
            <a:r>
              <a:rPr lang="es-ES" dirty="0" smtClean="0"/>
              <a:t>, foto, tuit, </a:t>
            </a:r>
            <a:r>
              <a:rPr lang="es-ES" dirty="0" smtClean="0"/>
              <a:t>actividad, video, teatro, mural…) para sobre el tema de refugiados, por ejemplo:</a:t>
            </a:r>
          </a:p>
          <a:p>
            <a:r>
              <a:rPr lang="es-ES" dirty="0" smtClean="0"/>
              <a:t>Denunciar qué está pasando</a:t>
            </a:r>
          </a:p>
          <a:p>
            <a:r>
              <a:rPr lang="es-ES" dirty="0" smtClean="0"/>
              <a:t>Dar apoyo a las personas en peligro</a:t>
            </a:r>
            <a:endParaRPr lang="en-US" dirty="0" smtClean="0"/>
          </a:p>
          <a:p>
            <a:r>
              <a:rPr lang="en-US" dirty="0" err="1" smtClean="0"/>
              <a:t>Mostrar</a:t>
            </a:r>
            <a:r>
              <a:rPr lang="en-US" dirty="0" smtClean="0"/>
              <a:t> </a:t>
            </a:r>
            <a:r>
              <a:rPr lang="en-US" dirty="0" err="1" smtClean="0"/>
              <a:t>qué</a:t>
            </a:r>
            <a:r>
              <a:rPr lang="en-US" dirty="0" smtClean="0"/>
              <a:t> </a:t>
            </a:r>
            <a:r>
              <a:rPr lang="en-US" dirty="0" err="1" smtClean="0"/>
              <a:t>está</a:t>
            </a:r>
            <a:r>
              <a:rPr lang="en-US" dirty="0" smtClean="0"/>
              <a:t> </a:t>
            </a:r>
            <a:r>
              <a:rPr lang="en-US" dirty="0" err="1" smtClean="0"/>
              <a:t>pasando</a:t>
            </a:r>
            <a:r>
              <a:rPr lang="en-US" dirty="0" smtClean="0"/>
              <a:t> en </a:t>
            </a:r>
            <a:r>
              <a:rPr lang="en-US" dirty="0" err="1" smtClean="0"/>
              <a:t>algunos</a:t>
            </a:r>
            <a:r>
              <a:rPr lang="en-US" dirty="0" smtClean="0"/>
              <a:t> </a:t>
            </a:r>
            <a:r>
              <a:rPr lang="en-US" dirty="0" err="1" smtClean="0"/>
              <a:t>lugares</a:t>
            </a:r>
            <a:endParaRPr lang="en-US" dirty="0" smtClean="0"/>
          </a:p>
          <a:p>
            <a:r>
              <a:rPr lang="en-US" dirty="0" err="1" smtClean="0"/>
              <a:t>Hacer</a:t>
            </a:r>
            <a:r>
              <a:rPr lang="en-US" dirty="0" smtClean="0"/>
              <a:t> </a:t>
            </a:r>
            <a:r>
              <a:rPr lang="en-US" dirty="0" err="1" smtClean="0"/>
              <a:t>una</a:t>
            </a:r>
            <a:r>
              <a:rPr lang="en-US" dirty="0" smtClean="0"/>
              <a:t> </a:t>
            </a:r>
            <a:r>
              <a:rPr lang="en-US" dirty="0" err="1" smtClean="0"/>
              <a:t>campaña</a:t>
            </a:r>
            <a:r>
              <a:rPr lang="en-US" dirty="0" smtClean="0"/>
              <a:t> de </a:t>
            </a:r>
            <a:r>
              <a:rPr lang="en-US" dirty="0" err="1" smtClean="0"/>
              <a:t>concienciación</a:t>
            </a:r>
            <a:r>
              <a:rPr lang="en-US" dirty="0" smtClean="0"/>
              <a:t> y </a:t>
            </a:r>
            <a:r>
              <a:rPr lang="en-US" dirty="0" err="1" smtClean="0"/>
              <a:t>ayuda</a:t>
            </a:r>
            <a:endParaRPr lang="en-US" dirty="0" smtClean="0"/>
          </a:p>
          <a:p>
            <a:pPr>
              <a:buNone/>
            </a:pPr>
            <a:r>
              <a:rPr lang="en-US" dirty="0" err="1" smtClean="0"/>
              <a:t>Tenéis</a:t>
            </a:r>
            <a:r>
              <a:rPr lang="en-US" dirty="0" smtClean="0"/>
              <a:t> que </a:t>
            </a:r>
            <a:r>
              <a:rPr lang="en-US" dirty="0" err="1" smtClean="0"/>
              <a:t>colgarlo</a:t>
            </a:r>
            <a:r>
              <a:rPr lang="en-US" dirty="0" smtClean="0"/>
              <a:t> </a:t>
            </a:r>
            <a:r>
              <a:rPr lang="en-US" dirty="0" err="1" smtClean="0"/>
              <a:t>en</a:t>
            </a:r>
            <a:r>
              <a:rPr lang="en-US" dirty="0" smtClean="0"/>
              <a:t> </a:t>
            </a:r>
            <a:r>
              <a:rPr lang="en-US" dirty="0" smtClean="0"/>
              <a:t>Internet con el </a:t>
            </a:r>
            <a:r>
              <a:rPr lang="en-US" dirty="0" err="1" smtClean="0"/>
              <a:t>hastag</a:t>
            </a:r>
            <a:r>
              <a:rPr lang="en-US" dirty="0" smtClean="0"/>
              <a:t> #</a:t>
            </a:r>
            <a:r>
              <a:rPr lang="en-US" dirty="0" err="1" smtClean="0"/>
              <a:t>regusbienvenidascr</a:t>
            </a:r>
            <a:r>
              <a:rPr lang="en-US" dirty="0" smtClean="0"/>
              <a:t>  </a:t>
            </a:r>
            <a:endParaRPr lang="es-ES" dirty="0"/>
          </a:p>
        </p:txBody>
      </p:sp>
      <p:pic>
        <p:nvPicPr>
          <p:cNvPr id="5122" name="Picture 2" descr="http://t2.gstatic.com/images?q=tbn:ANd9GcRYgamoRZ1HaDzSLgjvp8c8tSgcHqlWWSafIvdOfLbssshT4tkOVw"/>
          <p:cNvPicPr>
            <a:picLocks noChangeAspect="1" noChangeArrowheads="1"/>
          </p:cNvPicPr>
          <p:nvPr/>
        </p:nvPicPr>
        <p:blipFill>
          <a:blip r:embed="rId2" cstate="print"/>
          <a:srcRect/>
          <a:stretch>
            <a:fillRect/>
          </a:stretch>
        </p:blipFill>
        <p:spPr bwMode="auto">
          <a:xfrm>
            <a:off x="5724128" y="0"/>
            <a:ext cx="3419872" cy="21872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2004060954"/>
          <p:cNvPicPr>
            <a:picLocks noChangeAspect="1" noChangeArrowheads="1"/>
          </p:cNvPicPr>
          <p:nvPr/>
        </p:nvPicPr>
        <p:blipFill>
          <a:blip r:embed="rId3" cstate="print"/>
          <a:srcRect/>
          <a:stretch>
            <a:fillRect/>
          </a:stretch>
        </p:blipFill>
        <p:spPr bwMode="auto">
          <a:xfrm>
            <a:off x="-180975" y="-171450"/>
            <a:ext cx="9505950" cy="7200900"/>
          </a:xfrm>
          <a:prstGeom prst="rect">
            <a:avLst/>
          </a:prstGeom>
          <a:noFill/>
          <a:ln w="9525">
            <a:noFill/>
            <a:miter lim="800000"/>
            <a:headEnd/>
            <a:tailEnd/>
          </a:ln>
        </p:spPr>
      </p:pic>
      <p:sp>
        <p:nvSpPr>
          <p:cNvPr id="4" name="3 Rectángulo"/>
          <p:cNvSpPr/>
          <p:nvPr/>
        </p:nvSpPr>
        <p:spPr>
          <a:xfrm>
            <a:off x="3779912" y="188640"/>
            <a:ext cx="5220072" cy="2246769"/>
          </a:xfrm>
          <a:prstGeom prst="rect">
            <a:avLst/>
          </a:prstGeom>
        </p:spPr>
        <p:txBody>
          <a:bodyPr wrap="square">
            <a:spAutoFit/>
          </a:bodyPr>
          <a:lstStyle/>
          <a:p>
            <a:pPr algn="l"/>
            <a:endParaRPr lang="es-ES" sz="2800" b="1" i="1" dirty="0" smtClean="0">
              <a:solidFill>
                <a:schemeClr val="bg1"/>
              </a:solidFill>
            </a:endParaRPr>
          </a:p>
          <a:p>
            <a:pPr algn="l"/>
            <a:r>
              <a:rPr lang="es-ES" sz="2800" b="1" i="1" dirty="0" smtClean="0">
                <a:solidFill>
                  <a:schemeClr val="bg1"/>
                </a:solidFill>
              </a:rPr>
              <a:t>Si no vivo como pienso, acabaré pensando como vivo</a:t>
            </a:r>
          </a:p>
          <a:p>
            <a:pPr algn="l"/>
            <a:endParaRPr lang="es-ES" sz="2800" b="1" i="1" dirty="0" smtClean="0">
              <a:solidFill>
                <a:schemeClr val="bg1"/>
              </a:solidFill>
            </a:endParaRPr>
          </a:p>
          <a:p>
            <a:pPr algn="l"/>
            <a:r>
              <a:rPr lang="es-ES" sz="2800" i="1" u="sng" dirty="0" err="1" smtClean="0">
                <a:solidFill>
                  <a:schemeClr val="bg1"/>
                </a:solidFill>
              </a:rPr>
              <a:t>Ghandi</a:t>
            </a:r>
            <a:endParaRPr lang="es-ES" sz="2800"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835696" y="2105472"/>
            <a:ext cx="4752528" cy="4752528"/>
          </a:xfrm>
          <a:prstGeom prst="rect">
            <a:avLst/>
          </a:prstGeom>
          <a:noFill/>
          <a:ln w="9525">
            <a:noFill/>
            <a:miter lim="800000"/>
            <a:headEnd/>
            <a:tailEnd/>
          </a:ln>
        </p:spPr>
      </p:pic>
      <p:sp>
        <p:nvSpPr>
          <p:cNvPr id="2" name="1 Título"/>
          <p:cNvSpPr>
            <a:spLocks noGrp="1"/>
          </p:cNvSpPr>
          <p:nvPr>
            <p:ph type="title"/>
          </p:nvPr>
        </p:nvSpPr>
        <p:spPr>
          <a:xfrm>
            <a:off x="457200" y="274638"/>
            <a:ext cx="8229600" cy="1786210"/>
          </a:xfrm>
        </p:spPr>
        <p:txBody>
          <a:bodyPr/>
          <a:lstStyle/>
          <a:p>
            <a:r>
              <a:rPr lang="es-ES" dirty="0" smtClean="0"/>
              <a:t>¿TIENEN SON LOS MISMOS PROBLEMAS LA GENTE JOVEN EN TODOS LOS PAÍSES?</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48680"/>
            <a:ext cx="3851920" cy="2592288"/>
          </a:xfrm>
        </p:spPr>
        <p:txBody>
          <a:bodyPr/>
          <a:lstStyle/>
          <a:p>
            <a:r>
              <a:rPr lang="es-ES" dirty="0" smtClean="0"/>
              <a:t>DINÁMICA “VIAJAMOS POR EL MUNDO”</a:t>
            </a:r>
            <a:endParaRPr lang="es-ES" dirty="0"/>
          </a:p>
        </p:txBody>
      </p:sp>
      <p:sp>
        <p:nvSpPr>
          <p:cNvPr id="3" name="2 Marcador de contenido"/>
          <p:cNvSpPr>
            <a:spLocks noGrp="1"/>
          </p:cNvSpPr>
          <p:nvPr>
            <p:ph idx="1"/>
          </p:nvPr>
        </p:nvSpPr>
        <p:spPr>
          <a:xfrm>
            <a:off x="251520" y="4725144"/>
            <a:ext cx="8640960" cy="1933675"/>
          </a:xfrm>
        </p:spPr>
        <p:txBody>
          <a:bodyPr/>
          <a:lstStyle/>
          <a:p>
            <a:pPr marL="514350" indent="-514350">
              <a:buFont typeface="+mj-lt"/>
              <a:buAutoNum type="arabicPeriod"/>
            </a:pPr>
            <a:r>
              <a:rPr lang="es-ES" dirty="0" smtClean="0"/>
              <a:t>Coge un papel de personaje y léelo</a:t>
            </a:r>
          </a:p>
          <a:p>
            <a:pPr marL="514350" indent="-514350">
              <a:buFont typeface="+mj-lt"/>
              <a:buAutoNum type="arabicPeriod"/>
            </a:pPr>
            <a:r>
              <a:rPr lang="es-ES" dirty="0" smtClean="0"/>
              <a:t>Cierra los ojos</a:t>
            </a:r>
          </a:p>
          <a:p>
            <a:pPr marL="514350" indent="-514350">
              <a:buFont typeface="+mj-lt"/>
              <a:buAutoNum type="arabicPeriod"/>
            </a:pPr>
            <a:r>
              <a:rPr lang="es-ES" dirty="0" smtClean="0"/>
              <a:t>Imagina su vida en silencio durante 2 minutos.</a:t>
            </a:r>
          </a:p>
        </p:txBody>
      </p:sp>
      <p:pic>
        <p:nvPicPr>
          <p:cNvPr id="133122" name="irc_mi" descr="dibuix122"/>
          <p:cNvPicPr>
            <a:picLocks noChangeAspect="1" noChangeArrowheads="1"/>
          </p:cNvPicPr>
          <p:nvPr/>
        </p:nvPicPr>
        <p:blipFill>
          <a:blip r:embed="rId2" cstate="print"/>
          <a:srcRect/>
          <a:stretch>
            <a:fillRect/>
          </a:stretch>
        </p:blipFill>
        <p:spPr bwMode="auto">
          <a:xfrm>
            <a:off x="3689420" y="0"/>
            <a:ext cx="5454580" cy="45091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736" y="135061"/>
            <a:ext cx="6732240" cy="1268760"/>
          </a:xfrm>
        </p:spPr>
        <p:txBody>
          <a:bodyPr>
            <a:noAutofit/>
          </a:bodyPr>
          <a:lstStyle/>
          <a:p>
            <a:r>
              <a:rPr lang="es-ES" sz="3200" dirty="0" smtClean="0"/>
              <a:t>PONTE EN FILA Y CAMINA HACIA</a:t>
            </a:r>
            <a:r>
              <a:rPr lang="es-ES" sz="3200" dirty="0" smtClean="0"/>
              <a:t> DELANTE SI… O HACIA ATRÁS </a:t>
            </a:r>
            <a:r>
              <a:rPr lang="es-ES" sz="3200" dirty="0" smtClean="0"/>
              <a:t>SI TU PERSONAJE </a:t>
            </a:r>
            <a:r>
              <a:rPr lang="es-ES" sz="3200" dirty="0" smtClean="0"/>
              <a:t>NO…</a:t>
            </a:r>
            <a:endParaRPr lang="es-ES" sz="3200" dirty="0"/>
          </a:p>
        </p:txBody>
      </p:sp>
      <p:sp>
        <p:nvSpPr>
          <p:cNvPr id="3" name="2 Marcador de contenido"/>
          <p:cNvSpPr>
            <a:spLocks noGrp="1"/>
          </p:cNvSpPr>
          <p:nvPr>
            <p:ph idx="1"/>
          </p:nvPr>
        </p:nvSpPr>
        <p:spPr>
          <a:xfrm>
            <a:off x="251520" y="1700808"/>
            <a:ext cx="8568952" cy="4958011"/>
          </a:xfrm>
        </p:spPr>
        <p:txBody>
          <a:bodyPr>
            <a:normAutofit fontScale="77500" lnSpcReduction="20000"/>
          </a:bodyPr>
          <a:lstStyle/>
          <a:p>
            <a:pPr marL="514350" indent="-514350">
              <a:buFont typeface="+mj-lt"/>
              <a:buAutoNum type="arabicPeriod"/>
            </a:pPr>
            <a:r>
              <a:rPr lang="es-ES" dirty="0" smtClean="0"/>
              <a:t>Crees que será feliz el resto de su vida</a:t>
            </a:r>
          </a:p>
          <a:p>
            <a:pPr marL="514350" indent="-514350">
              <a:buFont typeface="+mj-lt"/>
              <a:buAutoNum type="arabicPeriod"/>
            </a:pPr>
            <a:r>
              <a:rPr lang="es-ES" dirty="0" smtClean="0"/>
              <a:t>Crees que pasará miedo</a:t>
            </a:r>
          </a:p>
          <a:p>
            <a:pPr marL="514350" indent="-514350">
              <a:buFont typeface="+mj-lt"/>
              <a:buAutoNum type="arabicPeriod"/>
            </a:pPr>
            <a:r>
              <a:rPr lang="es-ES" dirty="0" smtClean="0"/>
              <a:t>Quien puede ir a un buen médico si cae enfermo….</a:t>
            </a:r>
          </a:p>
          <a:p>
            <a:pPr marL="514350" indent="-514350">
              <a:buFont typeface="+mj-lt"/>
              <a:buAutoNum type="arabicPeriod"/>
            </a:pPr>
            <a:r>
              <a:rPr lang="es-ES" dirty="0" smtClean="0"/>
              <a:t>Quien reza por no caer enfermo porque sabe que puede que no salga de ello…</a:t>
            </a:r>
          </a:p>
          <a:p>
            <a:pPr marL="514350" indent="-514350">
              <a:buFont typeface="+mj-lt"/>
              <a:buAutoNum type="arabicPeriod"/>
            </a:pPr>
            <a:r>
              <a:rPr lang="es-ES" dirty="0" smtClean="0"/>
              <a:t>Quien aspira a un trabajo digno</a:t>
            </a:r>
          </a:p>
          <a:p>
            <a:pPr marL="514350" indent="-514350">
              <a:buFont typeface="+mj-lt"/>
              <a:buAutoNum type="arabicPeriod"/>
            </a:pPr>
            <a:r>
              <a:rPr lang="es-ES" dirty="0" smtClean="0"/>
              <a:t>Quien no trabajará o lo hará en condiciones de explotación…</a:t>
            </a:r>
          </a:p>
          <a:p>
            <a:pPr marL="514350" indent="-514350">
              <a:buFont typeface="+mj-lt"/>
              <a:buAutoNum type="arabicPeriod"/>
            </a:pPr>
            <a:r>
              <a:rPr lang="es-ES" dirty="0" smtClean="0"/>
              <a:t>Quien puede aspirar a tener estudios superiores…</a:t>
            </a:r>
          </a:p>
          <a:p>
            <a:pPr marL="514350" indent="-514350">
              <a:buFont typeface="+mj-lt"/>
              <a:buAutoNum type="arabicPeriod"/>
            </a:pPr>
            <a:r>
              <a:rPr lang="es-ES" dirty="0" smtClean="0"/>
              <a:t>Quien no puede ni ir a la escuela…</a:t>
            </a:r>
          </a:p>
          <a:p>
            <a:pPr marL="514350" indent="-514350">
              <a:buFont typeface="+mj-lt"/>
              <a:buAutoNum type="arabicPeriod"/>
            </a:pPr>
            <a:r>
              <a:rPr lang="es-ES" dirty="0" smtClean="0"/>
              <a:t>Quien crea que puede hacer algo por cambiar esta situación…</a:t>
            </a:r>
          </a:p>
          <a:p>
            <a:pPr marL="514350" indent="-514350">
              <a:buFont typeface="+mj-lt"/>
              <a:buAutoNum type="arabicPeriod"/>
            </a:pPr>
            <a:r>
              <a:rPr lang="es-ES" dirty="0" smtClean="0"/>
              <a:t>Quien crea que no puede hacer nada.</a:t>
            </a:r>
          </a:p>
        </p:txBody>
      </p:sp>
      <p:pic>
        <p:nvPicPr>
          <p:cNvPr id="4" name="Picture 2" descr="Resultado de imagen de dinamica de la f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1852"/>
            <a:ext cx="2195736" cy="2195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476672"/>
          </a:xfrm>
        </p:spPr>
        <p:txBody>
          <a:bodyPr/>
          <a:lstStyle/>
          <a:p>
            <a:r>
              <a:rPr lang="es-ES" sz="2800" dirty="0" smtClean="0"/>
              <a:t>PERSONAJES (imprimir)</a:t>
            </a:r>
            <a:endParaRPr lang="es-ES" sz="2800" dirty="0"/>
          </a:p>
        </p:txBody>
      </p:sp>
      <p:sp>
        <p:nvSpPr>
          <p:cNvPr id="3" name="2 Marcador de contenido"/>
          <p:cNvSpPr>
            <a:spLocks noGrp="1"/>
          </p:cNvSpPr>
          <p:nvPr>
            <p:ph idx="1"/>
          </p:nvPr>
        </p:nvSpPr>
        <p:spPr>
          <a:xfrm>
            <a:off x="0" y="404664"/>
            <a:ext cx="9144000" cy="6453336"/>
          </a:xfrm>
        </p:spPr>
        <p:txBody>
          <a:bodyPr>
            <a:noAutofit/>
          </a:bodyPr>
          <a:lstStyle/>
          <a:p>
            <a:pPr marL="0">
              <a:buNone/>
            </a:pPr>
            <a:r>
              <a:rPr lang="es-ES" sz="1600" dirty="0" smtClean="0">
                <a:latin typeface="Arial Narrow" pitchFamily="34" charset="0"/>
              </a:rPr>
              <a:t>1.- Eres un niño que vive en Palestina. Desde pequeño has visto como las bombas y los ataques de Israel asesinaban a tu familia. Tu abuelo es el único que queda vivo y lo único que os queda es una hectárea de terreno cultivado al que sólo tu abuelo puede acceder durante una hora al día y sin material de agricultura, bajo supervisión militar israelí, además una multinacional de cosméticos se está haciendo con las tierras de alrededor y van a expropiaros. Sientes impotencia y no sabes que hacer para evitarlo.</a:t>
            </a:r>
          </a:p>
          <a:p>
            <a:pPr marL="0">
              <a:buNone/>
            </a:pPr>
            <a:r>
              <a:rPr lang="es-ES" sz="1600" dirty="0" smtClean="0">
                <a:latin typeface="Arial Narrow" pitchFamily="34" charset="0"/>
              </a:rPr>
              <a:t>2.- Vives en Afganistán. </a:t>
            </a:r>
            <a:r>
              <a:rPr lang="es-ES" sz="1600" dirty="0" err="1" smtClean="0">
                <a:latin typeface="Arial Narrow" pitchFamily="34" charset="0"/>
              </a:rPr>
              <a:t>Huíste</a:t>
            </a:r>
            <a:r>
              <a:rPr lang="es-ES" sz="1600" dirty="0" smtClean="0">
                <a:latin typeface="Arial Narrow" pitchFamily="34" charset="0"/>
              </a:rPr>
              <a:t> de tu pueblo al enterarte de que las tropas del estado islámico avanzan hacia él. No tienes donde ir, y cada vez estás más acorralado. Sabes que si no te unes a ellos te matarán a ti a tu familia. No sabes qué hacer.</a:t>
            </a:r>
          </a:p>
          <a:p>
            <a:pPr marL="0">
              <a:buNone/>
            </a:pPr>
            <a:r>
              <a:rPr lang="es-ES" sz="1600" dirty="0" smtClean="0">
                <a:latin typeface="Arial Narrow" pitchFamily="34" charset="0"/>
              </a:rPr>
              <a:t>3.- Vives en Irak. Actualmente no hay trabajo ni recursos, solo gente reclutando soldados para la guerra. Te escondes porque sabes que si te llaman y te niegas te matarán. No dejan de sucederse ataques a tu ciudad. Tienes miedo y no sabes qué hacer.</a:t>
            </a:r>
          </a:p>
          <a:p>
            <a:pPr marL="0">
              <a:buNone/>
            </a:pPr>
            <a:r>
              <a:rPr lang="es-ES" sz="1600" dirty="0" smtClean="0">
                <a:latin typeface="Arial Narrow" pitchFamily="34" charset="0"/>
              </a:rPr>
              <a:t>4.- Eres una mujer de Somalia que acaba de ser madre de su primer </a:t>
            </a:r>
            <a:r>
              <a:rPr lang="es-ES" sz="1600" dirty="0" err="1" smtClean="0">
                <a:latin typeface="Arial Narrow" pitchFamily="34" charset="0"/>
              </a:rPr>
              <a:t>hij@</a:t>
            </a:r>
            <a:r>
              <a:rPr lang="es-ES" sz="1600" dirty="0" smtClean="0">
                <a:latin typeface="Arial Narrow" pitchFamily="34" charset="0"/>
              </a:rPr>
              <a:t>, eres joven y no tienes muchos recursos. Debido a la guerra estás huyendo entre varias ciudades. La multinacional Nestlé te ha regalado muestras de leche infantil, que te aseguran son de gran calidad y con alto porcentaje calórico, que hará que tu niño crezca más sano, por lo que decidiste dejar de dar el pecho a tu niño y sustituirlo por este alimento. El alimento ya no te llega y has dejado de producir leche materna, al no haberle dado el pecho. Estas desesperada, tu niño esta malnutrido y nadie se hace cargo no se hace cargo.</a:t>
            </a:r>
          </a:p>
          <a:p>
            <a:pPr marL="0">
              <a:buNone/>
            </a:pPr>
            <a:r>
              <a:rPr lang="es-ES" sz="1600" dirty="0" smtClean="0">
                <a:latin typeface="Arial Narrow" pitchFamily="34" charset="0"/>
              </a:rPr>
              <a:t>5.- Trabajas desde los 9 años en las minas de </a:t>
            </a:r>
            <a:r>
              <a:rPr lang="es-ES" sz="1600" dirty="0" err="1" smtClean="0">
                <a:latin typeface="Arial Narrow" pitchFamily="34" charset="0"/>
              </a:rPr>
              <a:t>coltan</a:t>
            </a:r>
            <a:r>
              <a:rPr lang="es-ES" sz="1600" dirty="0" smtClean="0">
                <a:latin typeface="Arial Narrow" pitchFamily="34" charset="0"/>
              </a:rPr>
              <a:t> del Congo por una miseria que no te da ni para comer amenazado por guerrillas con metralletas, no sabes lo que es jugar. La mitad de tus </a:t>
            </a:r>
            <a:r>
              <a:rPr lang="es-ES" sz="1600" dirty="0" err="1" smtClean="0">
                <a:latin typeface="Arial Narrow" pitchFamily="34" charset="0"/>
              </a:rPr>
              <a:t>compañer@s</a:t>
            </a:r>
            <a:r>
              <a:rPr lang="es-ES" sz="1600" dirty="0" smtClean="0">
                <a:latin typeface="Arial Narrow" pitchFamily="34" charset="0"/>
              </a:rPr>
              <a:t> muere por los derrumbes o por la guerra existente en tu país por el control de este recurso. Además todo esto afecta a tu salud y la del medio ambiente. Te gustaría huir, pero tienes miedo de lo que te pueda pasar a ti o a tu familia.</a:t>
            </a:r>
          </a:p>
          <a:p>
            <a:pPr marL="0">
              <a:buNone/>
            </a:pPr>
            <a:r>
              <a:rPr lang="es-ES" sz="1600" dirty="0" smtClean="0">
                <a:latin typeface="Arial Narrow" pitchFamily="34" charset="0"/>
              </a:rPr>
              <a:t>6.- Eres un ciudadano de Myanmar. El </a:t>
            </a:r>
            <a:r>
              <a:rPr lang="es-ES" sz="1600" dirty="0" err="1" smtClean="0">
                <a:latin typeface="Arial Narrow" pitchFamily="34" charset="0"/>
              </a:rPr>
              <a:t>regimen</a:t>
            </a:r>
            <a:r>
              <a:rPr lang="es-ES" sz="1600" dirty="0" smtClean="0">
                <a:latin typeface="Arial Narrow" pitchFamily="34" charset="0"/>
              </a:rPr>
              <a:t> no permite que haya democracia y ha encarcelado a miembros de tu familia, y sospechas que serás el siguiente. Nadie te apoya, tienes miedo y no sabes que hacer.</a:t>
            </a:r>
          </a:p>
          <a:p>
            <a:pPr marL="0">
              <a:buNone/>
            </a:pPr>
            <a:r>
              <a:rPr lang="es-ES" sz="1600" dirty="0" smtClean="0">
                <a:latin typeface="Arial Narrow" pitchFamily="34" charset="0"/>
              </a:rPr>
              <a:t>7.- Vives en Vietnam. Tras el fin de la guerra tienes miedo de ser encarcelado como preso político. No hay trabajo ni comida y quieres salir. Tienes un precario barco y estás pensando en lanzarte al océano con tu familia</a:t>
            </a:r>
          </a:p>
          <a:p>
            <a:pPr marL="0">
              <a:buNone/>
            </a:pPr>
            <a:endParaRPr lang="es-ES" sz="1700" dirty="0" smtClean="0">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4624"/>
            <a:ext cx="9144000" cy="6813376"/>
          </a:xfrm>
        </p:spPr>
        <p:txBody>
          <a:bodyPr>
            <a:noAutofit/>
          </a:bodyPr>
          <a:lstStyle/>
          <a:p>
            <a:pPr marL="0">
              <a:buNone/>
            </a:pPr>
            <a:r>
              <a:rPr lang="es-ES" sz="1600" dirty="0" smtClean="0">
                <a:latin typeface="Arial Narrow" pitchFamily="34" charset="0"/>
              </a:rPr>
              <a:t>8.- Eres miembro de una sociedad indígena en de Colombia (Valle de Arauca). La multinacional Repsol y los paramilitares amparados por el gobierno de tu país, han obligado a través de la violencia,  a tu pueblo a desplazarse del lugar donde vivís desde hace varias generaciones, no han respetado ni las tierras sagradas para tu pueblo. El entorno donde vivías os proporcionaba todo lo necesario para vivir y en el nuevo sitio donde os habéis ubicado, vuestra subsistencia con vuestro modo de vida tradicional es imposible. Te encuentras impotente y </a:t>
            </a:r>
            <a:r>
              <a:rPr lang="es-ES" sz="1600" dirty="0" err="1" smtClean="0">
                <a:latin typeface="Arial Narrow" pitchFamily="34" charset="0"/>
              </a:rPr>
              <a:t>desesperad@</a:t>
            </a:r>
            <a:r>
              <a:rPr lang="es-ES" sz="1600" dirty="0" smtClean="0">
                <a:latin typeface="Arial Narrow" pitchFamily="34" charset="0"/>
              </a:rPr>
              <a:t>.</a:t>
            </a:r>
          </a:p>
          <a:p>
            <a:pPr marL="0">
              <a:buNone/>
            </a:pPr>
            <a:r>
              <a:rPr lang="es-ES" sz="1600" dirty="0" smtClean="0">
                <a:latin typeface="Arial Narrow" pitchFamily="34" charset="0"/>
              </a:rPr>
              <a:t>9.- Vives en Sudán, un país del norte de África. Perteneces a una etnia perseguida, vas huyendo y escondiéndote para que no te maten, tienes cuidado con como vistes, cuidas cada palabra que dices. Te gustaría salir del país pero los vecinos no acogen refugiados. No sabes cómo vas a mantener a tu familia.</a:t>
            </a:r>
          </a:p>
          <a:p>
            <a:pPr marL="0">
              <a:buNone/>
            </a:pPr>
            <a:r>
              <a:rPr lang="es-ES" sz="1600" dirty="0" smtClean="0">
                <a:latin typeface="Arial Narrow" pitchFamily="34" charset="0"/>
              </a:rPr>
              <a:t>10.- Vives en Eritrea. El régimen que gobierna es famoso por las torturas, detienen a gente sin ningún motivo y los encierran y torturan durante años. Han detenido a tu hermano y muchos de tus amigos y tienes miedo de ser el siguiente. Las fronteras están cerradas y no puedes escapar.</a:t>
            </a:r>
          </a:p>
          <a:p>
            <a:pPr marL="0">
              <a:buNone/>
            </a:pPr>
            <a:r>
              <a:rPr lang="es-ES" sz="1600" dirty="0" smtClean="0">
                <a:latin typeface="Arial Narrow" pitchFamily="34" charset="0"/>
              </a:rPr>
              <a:t>11.- Vives en Serbia, en la parte de Kosovo. Te encuentras desplazado en otra provincia y tienes miedo de volver a tu casa por las posibles </a:t>
            </a:r>
            <a:r>
              <a:rPr lang="es-ES" sz="1600" dirty="0" smtClean="0">
                <a:latin typeface="Arial Narrow" pitchFamily="34" charset="0"/>
              </a:rPr>
              <a:t>represalias </a:t>
            </a:r>
            <a:r>
              <a:rPr lang="es-ES" sz="1600" dirty="0" smtClean="0">
                <a:latin typeface="Arial Narrow" pitchFamily="34" charset="0"/>
              </a:rPr>
              <a:t>de los albaneses. Además tus tierras están destruidas por la </a:t>
            </a:r>
            <a:r>
              <a:rPr lang="es-ES" sz="1600" dirty="0" smtClean="0">
                <a:latin typeface="Arial Narrow" pitchFamily="34" charset="0"/>
              </a:rPr>
              <a:t>guerra.</a:t>
            </a:r>
            <a:endParaRPr lang="es-ES" sz="1600" dirty="0" smtClean="0">
              <a:latin typeface="Arial Narrow" pitchFamily="34" charset="0"/>
            </a:endParaRPr>
          </a:p>
          <a:p>
            <a:pPr marL="0">
              <a:buNone/>
            </a:pPr>
            <a:r>
              <a:rPr lang="es-ES" sz="1600" dirty="0" smtClean="0">
                <a:latin typeface="Arial Narrow" pitchFamily="34" charset="0"/>
              </a:rPr>
              <a:t>12.- Eres una mujer saharaui, vives en los campamentos de refugiados de Argelia, porque Marruecos os ha desplazado para quedarse con la minería y la pesca de tu país. Apenas tienes agua y alimento, vives en una casa de barro, que cuando llueve se rompe. Tu marido está en el frente </a:t>
            </a:r>
            <a:r>
              <a:rPr lang="es-ES" sz="1600" dirty="0" err="1" smtClean="0">
                <a:latin typeface="Arial Narrow" pitchFamily="34" charset="0"/>
              </a:rPr>
              <a:t>polisario</a:t>
            </a:r>
            <a:r>
              <a:rPr lang="es-ES" sz="1600" dirty="0" smtClean="0">
                <a:latin typeface="Arial Narrow" pitchFamily="34" charset="0"/>
              </a:rPr>
              <a:t>, lejos de casa y hace semanas que no sabes de él. Cada vez llega menos ayuda humanitaria y llega el verano con 50 grados de temperatura…</a:t>
            </a:r>
          </a:p>
          <a:p>
            <a:pPr marL="0">
              <a:buNone/>
            </a:pPr>
            <a:r>
              <a:rPr lang="es-ES" sz="1600" dirty="0" smtClean="0">
                <a:latin typeface="Arial Narrow" pitchFamily="34" charset="0"/>
              </a:rPr>
              <a:t>13.- Vives en Siria, eres arquitecto/a. Desde que empezó la guerra ya ni te acuerdas a la gente que has visto morir. Tu casa está destruida. Reúnes todo el dinero que tienes para que tu hijo mayor salga del país con la esperanza que pueda vivir en un sitio mejor. Cada día la guerra es más dura y la solución al conflicto la ves más lejos. Hoy ha habido bombardeos cerca de tu barrio, no sabes qué hacer, tienes miedo y estás desesperado.</a:t>
            </a:r>
          </a:p>
          <a:p>
            <a:pPr marL="0">
              <a:buNone/>
            </a:pPr>
            <a:r>
              <a:rPr lang="es-ES" sz="1600" dirty="0" smtClean="0">
                <a:latin typeface="Arial Narrow" pitchFamily="34" charset="0"/>
              </a:rPr>
              <a:t>14.- Tu padre es el dueño de una gran empresa multinacional. Tienes todo lo que quieras y toda la libertad del mundo. Sabes que puede que se está enriqueciendo a costa de los demás, pero no es tu problema</a:t>
            </a:r>
            <a:r>
              <a:rPr lang="es-ES" sz="1600" dirty="0" smtClean="0">
                <a:latin typeface="Arial Narrow" pitchFamily="34" charset="0"/>
              </a:rPr>
              <a:t>.</a:t>
            </a:r>
          </a:p>
          <a:p>
            <a:pPr marL="0">
              <a:buNone/>
            </a:pPr>
            <a:r>
              <a:rPr lang="es-ES" sz="1600" dirty="0" smtClean="0">
                <a:latin typeface="Arial Narrow" pitchFamily="34" charset="0"/>
              </a:rPr>
              <a:t>15.-  Eres un inmigrante español, tu familia no tiene trabajo o dinero y has ido a otro país a probar suerte. No encuentras nada y no puedes legalizar tu situación. No sabes que hacer, y no te sientes acogido.</a:t>
            </a:r>
            <a:endParaRPr lang="es-ES" sz="1600" dirty="0" smtClean="0">
              <a:latin typeface="Arial Narrow" pitchFamily="34" charset="0"/>
            </a:endParaRPr>
          </a:p>
          <a:p>
            <a:pPr marL="0">
              <a:buNone/>
            </a:pPr>
            <a:r>
              <a:rPr lang="es-ES" sz="1600" dirty="0" smtClean="0">
                <a:latin typeface="Arial Narrow" pitchFamily="34" charset="0"/>
              </a:rPr>
              <a:t>16.- </a:t>
            </a:r>
            <a:r>
              <a:rPr lang="es-ES" sz="1600" dirty="0" smtClean="0">
                <a:latin typeface="Arial Narrow" pitchFamily="34" charset="0"/>
              </a:rPr>
              <a:t>Eres tú </a:t>
            </a:r>
            <a:r>
              <a:rPr lang="es-ES" sz="1600" dirty="0" err="1" smtClean="0">
                <a:latin typeface="Arial Narrow" pitchFamily="34" charset="0"/>
              </a:rPr>
              <a:t>mism</a:t>
            </a:r>
            <a:r>
              <a:rPr lang="es-ES" sz="1600" dirty="0" smtClean="0">
                <a:latin typeface="Arial Narrow" pitchFamily="34" charset="0"/>
              </a:rPr>
              <a:t>@</a:t>
            </a:r>
          </a:p>
          <a:p>
            <a:endParaRPr lang="es-ES"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blogs.encamina.com/en-las-nubes/wp-content/uploads/sites/9/2014/05/aplausos.jpg"/>
          <p:cNvPicPr>
            <a:picLocks noChangeAspect="1" noChangeArrowheads="1"/>
          </p:cNvPicPr>
          <p:nvPr/>
        </p:nvPicPr>
        <p:blipFill>
          <a:blip r:embed="rId2" cstate="print"/>
          <a:srcRect/>
          <a:stretch>
            <a:fillRect/>
          </a:stretch>
        </p:blipFill>
        <p:spPr bwMode="auto">
          <a:xfrm>
            <a:off x="179512" y="1916832"/>
            <a:ext cx="3591931" cy="4075585"/>
          </a:xfrm>
          <a:prstGeom prst="rect">
            <a:avLst/>
          </a:prstGeom>
          <a:noFill/>
        </p:spPr>
      </p:pic>
      <p:sp>
        <p:nvSpPr>
          <p:cNvPr id="2" name="1 Título"/>
          <p:cNvSpPr>
            <a:spLocks noGrp="1"/>
          </p:cNvSpPr>
          <p:nvPr>
            <p:ph type="title"/>
          </p:nvPr>
        </p:nvSpPr>
        <p:spPr/>
        <p:txBody>
          <a:bodyPr/>
          <a:lstStyle/>
          <a:p>
            <a:r>
              <a:rPr lang="es-ES" dirty="0" smtClean="0"/>
              <a:t>PARA TERMINAR…</a:t>
            </a:r>
            <a:endParaRPr lang="es-ES" dirty="0"/>
          </a:p>
        </p:txBody>
      </p:sp>
      <p:sp>
        <p:nvSpPr>
          <p:cNvPr id="3" name="2 Marcador de contenido"/>
          <p:cNvSpPr>
            <a:spLocks noGrp="1"/>
          </p:cNvSpPr>
          <p:nvPr>
            <p:ph idx="1"/>
          </p:nvPr>
        </p:nvSpPr>
        <p:spPr>
          <a:xfrm>
            <a:off x="3563888" y="1600200"/>
            <a:ext cx="5122912" cy="5069160"/>
          </a:xfrm>
        </p:spPr>
        <p:txBody>
          <a:bodyPr/>
          <a:lstStyle/>
          <a:p>
            <a:pPr marL="514350" indent="-514350"/>
            <a:r>
              <a:rPr lang="es-ES" dirty="0" smtClean="0"/>
              <a:t>Leemos todos los personajes </a:t>
            </a:r>
            <a:endParaRPr lang="en-US" dirty="0" smtClean="0"/>
          </a:p>
          <a:p>
            <a:pPr marL="514350" indent="-514350"/>
            <a:r>
              <a:rPr lang="en-US" dirty="0" err="1" smtClean="0"/>
              <a:t>Debatimos</a:t>
            </a:r>
            <a:r>
              <a:rPr lang="en-US" dirty="0" smtClean="0"/>
              <a:t> </a:t>
            </a:r>
            <a:r>
              <a:rPr lang="en-US" dirty="0" err="1" smtClean="0"/>
              <a:t>sobre</a:t>
            </a:r>
            <a:r>
              <a:rPr lang="en-US" dirty="0" smtClean="0"/>
              <a:t> el </a:t>
            </a:r>
            <a:r>
              <a:rPr lang="en-US" dirty="0" err="1" smtClean="0"/>
              <a:t>tema</a:t>
            </a:r>
            <a:endParaRPr lang="en-US" dirty="0" smtClean="0"/>
          </a:p>
          <a:p>
            <a:pPr marL="514350" indent="-514350"/>
            <a:r>
              <a:rPr lang="en-US" dirty="0" err="1" smtClean="0"/>
              <a:t>Nos</a:t>
            </a:r>
            <a:r>
              <a:rPr lang="en-US" dirty="0" smtClean="0"/>
              <a:t> </a:t>
            </a:r>
            <a:r>
              <a:rPr lang="en-US" dirty="0" err="1" smtClean="0"/>
              <a:t>damos</a:t>
            </a:r>
            <a:r>
              <a:rPr lang="en-US" dirty="0" smtClean="0"/>
              <a:t> un </a:t>
            </a:r>
            <a:r>
              <a:rPr lang="en-US" dirty="0" err="1" smtClean="0"/>
              <a:t>aplauso</a:t>
            </a:r>
            <a:r>
              <a:rPr lang="en-US" dirty="0" smtClean="0"/>
              <a:t> </a:t>
            </a:r>
            <a:r>
              <a:rPr lang="en-US" dirty="0" err="1" smtClean="0"/>
              <a:t>para</a:t>
            </a:r>
            <a:r>
              <a:rPr lang="en-US" dirty="0" smtClean="0"/>
              <a:t> </a:t>
            </a:r>
            <a:r>
              <a:rPr lang="en-US" dirty="0" err="1" smtClean="0"/>
              <a:t>quitar</a:t>
            </a:r>
            <a:r>
              <a:rPr lang="en-US" dirty="0" smtClean="0"/>
              <a:t> </a:t>
            </a:r>
            <a:r>
              <a:rPr lang="en-US" dirty="0" err="1" smtClean="0"/>
              <a:t>tensión</a:t>
            </a:r>
            <a:endParaRPr lang="en-US" dirty="0" smtClean="0"/>
          </a:p>
          <a:p>
            <a:pPr marL="514350" indent="-514350"/>
            <a:r>
              <a:rPr lang="en-US" dirty="0" smtClean="0"/>
              <a:t>A </a:t>
            </a:r>
            <a:r>
              <a:rPr lang="en-US" dirty="0" err="1" smtClean="0"/>
              <a:t>continuación</a:t>
            </a:r>
            <a:r>
              <a:rPr lang="en-US" dirty="0" smtClean="0"/>
              <a:t> </a:t>
            </a:r>
            <a:r>
              <a:rPr lang="en-US" dirty="0" err="1" smtClean="0"/>
              <a:t>vemos</a:t>
            </a:r>
            <a:r>
              <a:rPr lang="en-US" dirty="0" smtClean="0"/>
              <a:t> </a:t>
            </a:r>
            <a:r>
              <a:rPr lang="en-US" dirty="0" err="1" smtClean="0"/>
              <a:t>algunos</a:t>
            </a:r>
            <a:r>
              <a:rPr lang="en-US" dirty="0" smtClean="0"/>
              <a:t> </a:t>
            </a:r>
            <a:r>
              <a:rPr lang="en-US" dirty="0" err="1" smtClean="0"/>
              <a:t>datos</a:t>
            </a:r>
            <a:r>
              <a:rPr lang="en-US" dirty="0" smtClean="0"/>
              <a:t> </a:t>
            </a:r>
            <a:r>
              <a:rPr lang="en-US" dirty="0" err="1" smtClean="0"/>
              <a:t>sobre</a:t>
            </a:r>
            <a:r>
              <a:rPr lang="en-US" dirty="0" smtClean="0"/>
              <a:t> </a:t>
            </a:r>
            <a:r>
              <a:rPr lang="en-US" dirty="0" err="1" smtClean="0"/>
              <a:t>refugiados</a:t>
            </a:r>
            <a:r>
              <a:rPr lang="en-US" dirty="0" smtClean="0"/>
              <a:t> en el </a:t>
            </a:r>
            <a:r>
              <a:rPr lang="en-US" dirty="0" err="1" smtClean="0"/>
              <a:t>mundo</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980728"/>
          </a:xfrm>
        </p:spPr>
        <p:txBody>
          <a:bodyPr/>
          <a:lstStyle/>
          <a:p>
            <a:r>
              <a:rPr lang="es-ES" sz="4000" dirty="0" smtClean="0"/>
              <a:t>REFUGIADOS</a:t>
            </a:r>
            <a:endParaRPr lang="es-ES" sz="4000" dirty="0"/>
          </a:p>
        </p:txBody>
      </p:sp>
      <p:sp>
        <p:nvSpPr>
          <p:cNvPr id="5" name="4 Marcador de contenido"/>
          <p:cNvSpPr>
            <a:spLocks noGrp="1"/>
          </p:cNvSpPr>
          <p:nvPr>
            <p:ph idx="1"/>
          </p:nvPr>
        </p:nvSpPr>
        <p:spPr>
          <a:xfrm>
            <a:off x="395536" y="692696"/>
            <a:ext cx="8229600" cy="1512168"/>
          </a:xfrm>
        </p:spPr>
        <p:txBody>
          <a:bodyPr/>
          <a:lstStyle/>
          <a:p>
            <a:r>
              <a:rPr lang="en-US" i="1" dirty="0" smtClean="0"/>
              <a:t>Persona </a:t>
            </a:r>
            <a:r>
              <a:rPr lang="en-US" i="1" dirty="0" err="1" smtClean="0"/>
              <a:t>que</a:t>
            </a:r>
            <a:r>
              <a:rPr lang="en-US" i="1" dirty="0" smtClean="0"/>
              <a:t> </a:t>
            </a:r>
            <a:r>
              <a:rPr lang="en-US" i="1" dirty="0" err="1" smtClean="0"/>
              <a:t>huye</a:t>
            </a:r>
            <a:r>
              <a:rPr lang="en-US" i="1" dirty="0" smtClean="0"/>
              <a:t> de </a:t>
            </a:r>
            <a:r>
              <a:rPr lang="en-US" i="1" dirty="0" err="1" smtClean="0"/>
              <a:t>su</a:t>
            </a:r>
            <a:r>
              <a:rPr lang="en-US" i="1" dirty="0" smtClean="0"/>
              <a:t> </a:t>
            </a:r>
            <a:r>
              <a:rPr lang="en-US" i="1" dirty="0" err="1" smtClean="0"/>
              <a:t>país</a:t>
            </a:r>
            <a:r>
              <a:rPr lang="en-US" i="1" dirty="0" smtClean="0"/>
              <a:t> </a:t>
            </a:r>
            <a:r>
              <a:rPr lang="en-US" i="1" dirty="0" err="1" smtClean="0"/>
              <a:t>por</a:t>
            </a:r>
            <a:r>
              <a:rPr lang="en-US" i="1" dirty="0" smtClean="0"/>
              <a:t> </a:t>
            </a:r>
            <a:r>
              <a:rPr lang="en-US" i="1" dirty="0" err="1" smtClean="0"/>
              <a:t>una</a:t>
            </a:r>
            <a:r>
              <a:rPr lang="en-US" i="1" dirty="0" smtClean="0"/>
              <a:t> </a:t>
            </a:r>
            <a:r>
              <a:rPr lang="en-US" i="1" dirty="0" err="1" smtClean="0"/>
              <a:t>situación</a:t>
            </a:r>
            <a:r>
              <a:rPr lang="en-US" i="1" dirty="0" smtClean="0"/>
              <a:t> de </a:t>
            </a:r>
            <a:r>
              <a:rPr lang="en-US" i="1" dirty="0" err="1" smtClean="0"/>
              <a:t>persecución</a:t>
            </a:r>
            <a:r>
              <a:rPr lang="en-US" i="1" dirty="0" smtClean="0"/>
              <a:t> o </a:t>
            </a:r>
            <a:r>
              <a:rPr lang="en-US" i="1" dirty="0" err="1" smtClean="0"/>
              <a:t>falta</a:t>
            </a:r>
            <a:r>
              <a:rPr lang="en-US" i="1" dirty="0" smtClean="0"/>
              <a:t> de </a:t>
            </a:r>
            <a:r>
              <a:rPr lang="en-US" i="1" dirty="0" err="1" smtClean="0"/>
              <a:t>protección</a:t>
            </a:r>
            <a:r>
              <a:rPr lang="en-US" i="1" dirty="0" smtClean="0"/>
              <a:t> en contra de los </a:t>
            </a:r>
            <a:r>
              <a:rPr lang="en-US" i="1" dirty="0" err="1" smtClean="0"/>
              <a:t>derechos</a:t>
            </a:r>
            <a:r>
              <a:rPr lang="en-US" i="1" dirty="0" smtClean="0"/>
              <a:t> </a:t>
            </a:r>
            <a:r>
              <a:rPr lang="en-US" i="1" dirty="0" err="1" smtClean="0"/>
              <a:t>humanos</a:t>
            </a:r>
            <a:endParaRPr lang="es-ES" i="1" dirty="0"/>
          </a:p>
        </p:txBody>
      </p:sp>
      <p:pic>
        <p:nvPicPr>
          <p:cNvPr id="128002" name="Picture 2" descr="https://esp.rt.com/actualidad/public_images/0fa/0fa30ae4fa5a5356b16d07c382be980e_article.jpg"/>
          <p:cNvPicPr>
            <a:picLocks noChangeAspect="1" noChangeArrowheads="1"/>
          </p:cNvPicPr>
          <p:nvPr/>
        </p:nvPicPr>
        <p:blipFill>
          <a:blip r:embed="rId2" cstate="print"/>
          <a:srcRect/>
          <a:stretch>
            <a:fillRect/>
          </a:stretch>
        </p:blipFill>
        <p:spPr bwMode="auto">
          <a:xfrm>
            <a:off x="0" y="2204865"/>
            <a:ext cx="9144000" cy="46531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51520" y="1124744"/>
          <a:ext cx="8568951" cy="5453852"/>
        </p:xfrm>
        <a:graphic>
          <a:graphicData uri="http://schemas.openxmlformats.org/drawingml/2006/table">
            <a:tbl>
              <a:tblPr/>
              <a:tblGrid>
                <a:gridCol w="2016224"/>
                <a:gridCol w="4215613"/>
                <a:gridCol w="2337114"/>
              </a:tblGrid>
              <a:tr h="731036">
                <a:tc>
                  <a:txBody>
                    <a:bodyPr/>
                    <a:lstStyle/>
                    <a:p>
                      <a:pPr>
                        <a:lnSpc>
                          <a:spcPct val="115000"/>
                        </a:lnSpc>
                        <a:spcAft>
                          <a:spcPts val="0"/>
                        </a:spcAft>
                      </a:pPr>
                      <a:r>
                        <a:rPr lang="es-ES" sz="2000" b="1" dirty="0">
                          <a:latin typeface="Arial"/>
                          <a:ea typeface="Calibri"/>
                          <a:cs typeface="Calibri"/>
                        </a:rPr>
                        <a:t>PEOPLE</a:t>
                      </a:r>
                      <a:endParaRPr lang="es-ES" sz="2800" b="1"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b="1" dirty="0">
                          <a:latin typeface="Arial"/>
                          <a:ea typeface="Calibri"/>
                          <a:cs typeface="Calibri"/>
                        </a:rPr>
                        <a:t>REASON</a:t>
                      </a:r>
                      <a:endParaRPr lang="es-ES" sz="2800" b="1"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b="1" dirty="0">
                          <a:latin typeface="Arial"/>
                          <a:ea typeface="Calibri"/>
                          <a:cs typeface="Calibri"/>
                        </a:rPr>
                        <a:t>APPROXIMATE POPULATION</a:t>
                      </a:r>
                      <a:endParaRPr lang="es-ES" sz="2800" b="1"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algn="ctr">
                        <a:lnSpc>
                          <a:spcPct val="115000"/>
                        </a:lnSpc>
                        <a:spcAft>
                          <a:spcPts val="0"/>
                        </a:spcAft>
                      </a:pPr>
                      <a:r>
                        <a:rPr lang="es-ES" sz="2000" dirty="0" smtClean="0">
                          <a:latin typeface="Arial"/>
                          <a:ea typeface="Calibri"/>
                          <a:cs typeface="Calibri"/>
                        </a:rPr>
                        <a:t>Palestina</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dirty="0" smtClean="0">
                          <a:latin typeface="Arial"/>
                          <a:ea typeface="Calibri"/>
                          <a:cs typeface="Calibri"/>
                        </a:rPr>
                        <a:t>Ocupación y violencia</a:t>
                      </a:r>
                      <a:r>
                        <a:rPr lang="es-ES" sz="2000" baseline="0" dirty="0" smtClean="0">
                          <a:latin typeface="Arial"/>
                          <a:ea typeface="Calibri"/>
                          <a:cs typeface="Calibri"/>
                        </a:rPr>
                        <a:t> israelí</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a:latin typeface="Arial"/>
                          <a:ea typeface="Calibri"/>
                          <a:cs typeface="Calibri"/>
                        </a:rPr>
                        <a:t>5.000.000</a:t>
                      </a:r>
                      <a:endParaRPr lang="es-ES" sz="2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372">
                <a:tc>
                  <a:txBody>
                    <a:bodyPr/>
                    <a:lstStyle/>
                    <a:p>
                      <a:pPr algn="ctr">
                        <a:lnSpc>
                          <a:spcPct val="115000"/>
                        </a:lnSpc>
                        <a:spcAft>
                          <a:spcPts val="0"/>
                        </a:spcAft>
                      </a:pPr>
                      <a:r>
                        <a:rPr lang="es-ES" sz="2000" dirty="0" smtClean="0">
                          <a:latin typeface="Arial"/>
                          <a:ea typeface="Calibri"/>
                          <a:cs typeface="Calibri"/>
                        </a:rPr>
                        <a:t>Afganistán</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Arial"/>
                          <a:ea typeface="Calibri"/>
                          <a:cs typeface="Calibri"/>
                        </a:rPr>
                        <a:t>Guerra </a:t>
                      </a:r>
                      <a:r>
                        <a:rPr lang="en-GB" sz="2000" dirty="0" err="1" smtClean="0">
                          <a:latin typeface="Arial"/>
                          <a:ea typeface="Calibri"/>
                          <a:cs typeface="Calibri"/>
                        </a:rPr>
                        <a:t>entre</a:t>
                      </a:r>
                      <a:r>
                        <a:rPr lang="en-GB" sz="2000" dirty="0" smtClean="0">
                          <a:latin typeface="Arial"/>
                          <a:ea typeface="Calibri"/>
                          <a:cs typeface="Calibri"/>
                        </a:rPr>
                        <a:t> EEUU y </a:t>
                      </a:r>
                      <a:r>
                        <a:rPr lang="en-GB" sz="2000" dirty="0" err="1" smtClean="0">
                          <a:latin typeface="Arial"/>
                          <a:ea typeface="Calibri"/>
                          <a:cs typeface="Calibri"/>
                        </a:rPr>
                        <a:t>talibanes</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a:latin typeface="Arial"/>
                          <a:ea typeface="Calibri"/>
                          <a:cs typeface="Calibri"/>
                        </a:rPr>
                        <a:t>2.887.100</a:t>
                      </a:r>
                      <a:endParaRPr lang="es-ES" sz="2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15">
                <a:tc>
                  <a:txBody>
                    <a:bodyPr/>
                    <a:lstStyle/>
                    <a:p>
                      <a:pPr algn="ctr">
                        <a:lnSpc>
                          <a:spcPct val="115000"/>
                        </a:lnSpc>
                        <a:spcAft>
                          <a:spcPts val="0"/>
                        </a:spcAft>
                      </a:pPr>
                      <a:r>
                        <a:rPr lang="es-ES" sz="2000" dirty="0">
                          <a:latin typeface="Arial"/>
                          <a:ea typeface="Calibri"/>
                          <a:cs typeface="Calibri"/>
                        </a:rPr>
                        <a:t>Irak</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dirty="0" smtClean="0">
                          <a:latin typeface="Arial"/>
                          <a:ea typeface="Calibri"/>
                          <a:cs typeface="Calibri"/>
                        </a:rPr>
                        <a:t>Guerra interna y terrorismo EI</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a:latin typeface="Arial"/>
                          <a:ea typeface="Calibri"/>
                          <a:cs typeface="Calibri"/>
                        </a:rPr>
                        <a:t>1.785.200</a:t>
                      </a:r>
                      <a:endParaRPr lang="es-ES" sz="2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15">
                <a:tc>
                  <a:txBody>
                    <a:bodyPr/>
                    <a:lstStyle/>
                    <a:p>
                      <a:pPr algn="ctr">
                        <a:lnSpc>
                          <a:spcPct val="115000"/>
                        </a:lnSpc>
                        <a:spcAft>
                          <a:spcPts val="0"/>
                        </a:spcAft>
                      </a:pPr>
                      <a:r>
                        <a:rPr lang="es-ES" sz="2000" dirty="0">
                          <a:latin typeface="Arial"/>
                          <a:ea typeface="Calibri"/>
                          <a:cs typeface="Calibri"/>
                        </a:rPr>
                        <a:t>Somalia</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dirty="0" smtClean="0">
                          <a:latin typeface="Arial"/>
                          <a:ea typeface="Calibri"/>
                          <a:cs typeface="Calibri"/>
                        </a:rPr>
                        <a:t>Guerra interna</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a:latin typeface="Arial"/>
                          <a:ea typeface="Calibri"/>
                          <a:cs typeface="Calibri"/>
                        </a:rPr>
                        <a:t>678.300</a:t>
                      </a:r>
                      <a:endParaRPr lang="es-ES" sz="2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15">
                <a:tc>
                  <a:txBody>
                    <a:bodyPr/>
                    <a:lstStyle/>
                    <a:p>
                      <a:pPr algn="ctr">
                        <a:lnSpc>
                          <a:spcPct val="115000"/>
                        </a:lnSpc>
                        <a:spcAft>
                          <a:spcPts val="0"/>
                        </a:spcAft>
                      </a:pPr>
                      <a:r>
                        <a:rPr lang="es-ES" sz="2000">
                          <a:latin typeface="Arial"/>
                          <a:ea typeface="Calibri"/>
                          <a:cs typeface="Calibri"/>
                        </a:rPr>
                        <a:t>R. D. Congo</a:t>
                      </a:r>
                      <a:endParaRPr lang="es-ES" sz="2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dirty="0" smtClean="0">
                          <a:latin typeface="Arial"/>
                          <a:ea typeface="Calibri"/>
                          <a:cs typeface="Calibri"/>
                        </a:rPr>
                        <a:t>Guerra por</a:t>
                      </a:r>
                      <a:r>
                        <a:rPr lang="es-ES" sz="2000" baseline="0" dirty="0" smtClean="0">
                          <a:latin typeface="Arial"/>
                          <a:ea typeface="Calibri"/>
                          <a:cs typeface="Calibri"/>
                        </a:rPr>
                        <a:t> recursos mineros</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a:latin typeface="Arial"/>
                          <a:ea typeface="Calibri"/>
                          <a:cs typeface="Calibri"/>
                        </a:rPr>
                        <a:t>455.900</a:t>
                      </a:r>
                      <a:endParaRPr lang="es-ES" sz="2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15">
                <a:tc>
                  <a:txBody>
                    <a:bodyPr/>
                    <a:lstStyle/>
                    <a:p>
                      <a:pPr algn="ctr">
                        <a:lnSpc>
                          <a:spcPct val="115000"/>
                        </a:lnSpc>
                        <a:spcAft>
                          <a:spcPts val="0"/>
                        </a:spcAft>
                      </a:pPr>
                      <a:r>
                        <a:rPr lang="es-ES" sz="2000" dirty="0">
                          <a:latin typeface="Arial"/>
                          <a:ea typeface="Calibri"/>
                          <a:cs typeface="Calibri"/>
                        </a:rPr>
                        <a:t>Myanmar*</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dirty="0" err="1" smtClean="0">
                          <a:latin typeface="Arial"/>
                          <a:ea typeface="Calibri"/>
                          <a:cs typeface="Calibri"/>
                        </a:rPr>
                        <a:t>Dictatura</a:t>
                      </a:r>
                      <a:r>
                        <a:rPr lang="es-ES" sz="2000" dirty="0" smtClean="0">
                          <a:latin typeface="Arial"/>
                          <a:ea typeface="Calibri"/>
                          <a:cs typeface="Calibri"/>
                        </a:rPr>
                        <a:t> militar</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a:latin typeface="Arial"/>
                          <a:ea typeface="Calibri"/>
                          <a:cs typeface="Calibri"/>
                        </a:rPr>
                        <a:t>406.700</a:t>
                      </a:r>
                      <a:endParaRPr lang="es-ES" sz="2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15">
                <a:tc>
                  <a:txBody>
                    <a:bodyPr/>
                    <a:lstStyle/>
                    <a:p>
                      <a:pPr algn="ctr">
                        <a:lnSpc>
                          <a:spcPct val="115000"/>
                        </a:lnSpc>
                        <a:spcAft>
                          <a:spcPts val="0"/>
                        </a:spcAft>
                      </a:pPr>
                      <a:r>
                        <a:rPr lang="es-ES" sz="2000" dirty="0">
                          <a:latin typeface="Arial"/>
                          <a:ea typeface="Calibri"/>
                          <a:cs typeface="Calibri"/>
                        </a:rPr>
                        <a:t>Colombia*</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dirty="0" smtClean="0">
                          <a:latin typeface="Arial"/>
                          <a:ea typeface="Calibri"/>
                          <a:cs typeface="Calibri"/>
                        </a:rPr>
                        <a:t>Conflicto de las FARC</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a:latin typeface="Arial"/>
                          <a:ea typeface="Calibri"/>
                          <a:cs typeface="Calibri"/>
                        </a:rPr>
                        <a:t>389.800</a:t>
                      </a:r>
                      <a:endParaRPr lang="es-ES" sz="2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15">
                <a:tc>
                  <a:txBody>
                    <a:bodyPr/>
                    <a:lstStyle/>
                    <a:p>
                      <a:pPr algn="ctr">
                        <a:lnSpc>
                          <a:spcPct val="115000"/>
                        </a:lnSpc>
                        <a:spcAft>
                          <a:spcPts val="0"/>
                        </a:spcAft>
                      </a:pPr>
                      <a:r>
                        <a:rPr lang="es-ES" sz="2000" dirty="0" smtClean="0">
                          <a:latin typeface="Arial"/>
                          <a:ea typeface="Calibri"/>
                          <a:cs typeface="Calibri"/>
                        </a:rPr>
                        <a:t>Sudán</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dirty="0" smtClean="0">
                          <a:latin typeface="Arial"/>
                          <a:ea typeface="Calibri"/>
                          <a:cs typeface="Calibri"/>
                        </a:rPr>
                        <a:t>Guerra étnica</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Arial"/>
                          <a:ea typeface="Calibri"/>
                          <a:cs typeface="Calibri"/>
                        </a:rPr>
                        <a:t>368.200</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15">
                <a:tc>
                  <a:txBody>
                    <a:bodyPr/>
                    <a:lstStyle/>
                    <a:p>
                      <a:pPr algn="ctr">
                        <a:lnSpc>
                          <a:spcPct val="115000"/>
                        </a:lnSpc>
                        <a:spcAft>
                          <a:spcPts val="0"/>
                        </a:spcAft>
                      </a:pPr>
                      <a:r>
                        <a:rPr lang="es-ES" sz="2000">
                          <a:latin typeface="Arial"/>
                          <a:ea typeface="Calibri"/>
                          <a:cs typeface="Calibri"/>
                        </a:rPr>
                        <a:t>Vietnam</a:t>
                      </a:r>
                      <a:endParaRPr lang="es-ES" sz="280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dirty="0" smtClean="0">
                          <a:latin typeface="Arial"/>
                          <a:ea typeface="Calibri"/>
                          <a:cs typeface="Calibri"/>
                        </a:rPr>
                        <a:t>Antigua guerra</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Arial"/>
                          <a:ea typeface="Calibri"/>
                          <a:cs typeface="Calibri"/>
                        </a:rPr>
                        <a:t>339.300</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215">
                <a:tc>
                  <a:txBody>
                    <a:bodyPr/>
                    <a:lstStyle/>
                    <a:p>
                      <a:pPr algn="ctr">
                        <a:lnSpc>
                          <a:spcPct val="115000"/>
                        </a:lnSpc>
                        <a:spcAft>
                          <a:spcPts val="0"/>
                        </a:spcAft>
                      </a:pPr>
                      <a:r>
                        <a:rPr lang="es-ES" sz="2000" dirty="0">
                          <a:latin typeface="Arial"/>
                          <a:ea typeface="Calibri"/>
                          <a:cs typeface="Calibri"/>
                        </a:rPr>
                        <a:t>Eritrea</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dirty="0" smtClean="0">
                          <a:latin typeface="Arial"/>
                          <a:ea typeface="Calibri"/>
                          <a:cs typeface="Calibri"/>
                        </a:rPr>
                        <a:t>Régimen autoritario</a:t>
                      </a:r>
                      <a:r>
                        <a:rPr lang="es-ES" sz="2000" baseline="0" dirty="0" smtClean="0">
                          <a:latin typeface="Arial"/>
                          <a:ea typeface="Calibri"/>
                          <a:cs typeface="Calibri"/>
                        </a:rPr>
                        <a:t> y atroz</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Arial"/>
                          <a:ea typeface="Calibri"/>
                          <a:cs typeface="Calibri"/>
                        </a:rPr>
                        <a:t>209.200</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160">
                <a:tc>
                  <a:txBody>
                    <a:bodyPr/>
                    <a:lstStyle/>
                    <a:p>
                      <a:pPr algn="ctr">
                        <a:lnSpc>
                          <a:spcPct val="115000"/>
                        </a:lnSpc>
                        <a:spcAft>
                          <a:spcPts val="0"/>
                        </a:spcAft>
                      </a:pPr>
                      <a:r>
                        <a:rPr lang="es-ES" sz="2000" dirty="0">
                          <a:latin typeface="Arial"/>
                          <a:ea typeface="Calibri"/>
                          <a:cs typeface="Calibri"/>
                        </a:rPr>
                        <a:t>Serbia</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err="1" smtClean="0">
                          <a:latin typeface="Arial"/>
                          <a:ea typeface="Calibri"/>
                          <a:cs typeface="Calibri"/>
                        </a:rPr>
                        <a:t>Conflictos</a:t>
                      </a:r>
                      <a:r>
                        <a:rPr lang="en-GB" sz="2000" dirty="0" smtClean="0">
                          <a:latin typeface="Arial"/>
                          <a:ea typeface="Calibri"/>
                          <a:cs typeface="Calibri"/>
                        </a:rPr>
                        <a:t> </a:t>
                      </a:r>
                      <a:r>
                        <a:rPr lang="en-GB" sz="2000" dirty="0" err="1" smtClean="0">
                          <a:latin typeface="Arial"/>
                          <a:ea typeface="Calibri"/>
                          <a:cs typeface="Calibri"/>
                        </a:rPr>
                        <a:t>cercanos</a:t>
                      </a:r>
                      <a:r>
                        <a:rPr lang="en-GB" sz="2000" dirty="0" smtClean="0">
                          <a:latin typeface="Arial"/>
                          <a:ea typeface="Calibri"/>
                          <a:cs typeface="Calibri"/>
                        </a:rPr>
                        <a:t> </a:t>
                      </a:r>
                      <a:r>
                        <a:rPr lang="en-GB" sz="2000" dirty="0" err="1" smtClean="0">
                          <a:latin typeface="Arial"/>
                          <a:ea typeface="Calibri"/>
                          <a:cs typeface="Calibri"/>
                        </a:rPr>
                        <a:t>como</a:t>
                      </a:r>
                      <a:r>
                        <a:rPr lang="en-GB" sz="2000" dirty="0" smtClean="0">
                          <a:latin typeface="Arial"/>
                          <a:ea typeface="Calibri"/>
                          <a:cs typeface="Calibri"/>
                        </a:rPr>
                        <a:t> Kosovo</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Arial"/>
                          <a:ea typeface="Calibri"/>
                          <a:cs typeface="Calibri"/>
                        </a:rPr>
                        <a:t>195.600</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lnSpc>
                          <a:spcPct val="115000"/>
                        </a:lnSpc>
                        <a:spcAft>
                          <a:spcPts val="0"/>
                        </a:spcAft>
                      </a:pPr>
                      <a:r>
                        <a:rPr lang="es-ES" sz="2000" dirty="0" smtClean="0">
                          <a:latin typeface="Arial"/>
                          <a:ea typeface="Calibri"/>
                          <a:cs typeface="Calibri"/>
                        </a:rPr>
                        <a:t>Sahara </a:t>
                      </a:r>
                      <a:r>
                        <a:rPr lang="es-ES" sz="2000" dirty="0" err="1" smtClean="0">
                          <a:latin typeface="Arial"/>
                          <a:ea typeface="Calibri"/>
                          <a:cs typeface="Calibri"/>
                        </a:rPr>
                        <a:t>Occ</a:t>
                      </a:r>
                      <a:r>
                        <a:rPr lang="es-ES" sz="2000" dirty="0" smtClean="0">
                          <a:latin typeface="Arial"/>
                          <a:ea typeface="Calibri"/>
                          <a:cs typeface="Calibri"/>
                        </a:rPr>
                        <a:t>.</a:t>
                      </a:r>
                      <a:endParaRPr lang="es-ES" sz="28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dirty="0" smtClean="0">
                          <a:latin typeface="Arial"/>
                          <a:ea typeface="Calibri"/>
                          <a:cs typeface="Calibri"/>
                        </a:rPr>
                        <a:t>Ocupación marroquí</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latin typeface="Arial"/>
                          <a:ea typeface="Calibri"/>
                          <a:cs typeface="Calibri"/>
                        </a:rPr>
                        <a:t>200.000</a:t>
                      </a:r>
                      <a:endParaRPr lang="es-ES" sz="28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lnSpc>
                          <a:spcPct val="115000"/>
                        </a:lnSpc>
                        <a:spcAft>
                          <a:spcPts val="0"/>
                        </a:spcAft>
                      </a:pPr>
                      <a:r>
                        <a:rPr lang="es-ES" sz="2000" dirty="0" smtClean="0">
                          <a:latin typeface="Arial" pitchFamily="34" charset="0"/>
                          <a:ea typeface="Calibri"/>
                          <a:cs typeface="Arial" pitchFamily="34" charset="0"/>
                        </a:rPr>
                        <a:t>Siria</a:t>
                      </a:r>
                      <a:endParaRPr lang="es-ES" sz="20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2000" dirty="0" smtClean="0">
                          <a:latin typeface="Arial" pitchFamily="34" charset="0"/>
                          <a:ea typeface="Calibri"/>
                          <a:cs typeface="Arial" pitchFamily="34" charset="0"/>
                        </a:rPr>
                        <a:t>Guerra civil</a:t>
                      </a:r>
                      <a:endParaRPr lang="es-ES"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smtClean="0">
                          <a:latin typeface="Arial" pitchFamily="34" charset="0"/>
                          <a:ea typeface="Calibri"/>
                          <a:cs typeface="Arial" pitchFamily="34" charset="0"/>
                        </a:rPr>
                        <a:t>2.000.000</a:t>
                      </a:r>
                      <a:endParaRPr lang="es-ES"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Título"/>
          <p:cNvSpPr>
            <a:spLocks noGrp="1"/>
          </p:cNvSpPr>
          <p:nvPr>
            <p:ph type="title"/>
          </p:nvPr>
        </p:nvSpPr>
        <p:spPr>
          <a:xfrm>
            <a:off x="251520" y="0"/>
            <a:ext cx="8229600" cy="1143000"/>
          </a:xfrm>
        </p:spPr>
        <p:txBody>
          <a:bodyPr/>
          <a:lstStyle/>
          <a:p>
            <a:r>
              <a:rPr lang="es-ES" dirty="0" smtClean="0"/>
              <a:t>REFUGIADOS EN EL MUNDO</a:t>
            </a: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1772</TotalTime>
  <Words>1602</Words>
  <Application>Microsoft Office PowerPoint</Application>
  <PresentationFormat>Presentación en pantalla (4:3)</PresentationFormat>
  <Paragraphs>113</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REFUGIADOS Y DERECHOS HUMANOS</vt:lpstr>
      <vt:lpstr>¿TIENEN SON LOS MISMOS PROBLEMAS LA GENTE JOVEN EN TODOS LOS PAÍSES?</vt:lpstr>
      <vt:lpstr>DINÁMICA “VIAJAMOS POR EL MUNDO”</vt:lpstr>
      <vt:lpstr>PONTE EN FILA Y CAMINA HACIA DELANTE SI… O HACIA ATRÁS SI TU PERSONAJE NO…</vt:lpstr>
      <vt:lpstr>PERSONAJES (imprimir)</vt:lpstr>
      <vt:lpstr>Presentación de PowerPoint</vt:lpstr>
      <vt:lpstr>PARA TERMINAR…</vt:lpstr>
      <vt:lpstr>REFUGIADOS</vt:lpstr>
      <vt:lpstr>REFUGIADOS EN EL MUNDO</vt:lpstr>
      <vt:lpstr>Presentación de PowerPoint</vt:lpstr>
      <vt:lpstr>SI O NO/ VERDADERO O FALSO</vt:lpstr>
      <vt:lpstr>ENTENDIENDO EL PROBLEMA</vt:lpstr>
      <vt:lpstr>SOLUCIONANDO EL PROBLEMA</vt:lpstr>
      <vt:lpstr>ACTIVIDAD FINAL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193</cp:revision>
  <dcterms:created xsi:type="dcterms:W3CDTF">2011-09-26T20:58:56Z</dcterms:created>
  <dcterms:modified xsi:type="dcterms:W3CDTF">2018-01-16T19:19:18Z</dcterms:modified>
</cp:coreProperties>
</file>